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41.xml" ContentType="application/vnd.openxmlformats-officedocument.presentationml.notesSlide+xml"/>
  <Override PartName="/ppt/tags/tag34.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301" r:id="rId2"/>
    <p:sldId id="257" r:id="rId3"/>
    <p:sldId id="295" r:id="rId4"/>
    <p:sldId id="290" r:id="rId5"/>
    <p:sldId id="292" r:id="rId6"/>
    <p:sldId id="302" r:id="rId7"/>
    <p:sldId id="303" r:id="rId8"/>
    <p:sldId id="304" r:id="rId9"/>
    <p:sldId id="305" r:id="rId10"/>
    <p:sldId id="306" r:id="rId11"/>
    <p:sldId id="308" r:id="rId12"/>
    <p:sldId id="307" r:id="rId13"/>
    <p:sldId id="309" r:id="rId14"/>
    <p:sldId id="310" r:id="rId15"/>
    <p:sldId id="311" r:id="rId16"/>
    <p:sldId id="312" r:id="rId17"/>
    <p:sldId id="314" r:id="rId18"/>
    <p:sldId id="315" r:id="rId19"/>
    <p:sldId id="284" r:id="rId20"/>
    <p:sldId id="293" r:id="rId21"/>
    <p:sldId id="298" r:id="rId22"/>
    <p:sldId id="316" r:id="rId23"/>
    <p:sldId id="273" r:id="rId24"/>
    <p:sldId id="267" r:id="rId25"/>
    <p:sldId id="269" r:id="rId26"/>
    <p:sldId id="274" r:id="rId27"/>
    <p:sldId id="317" r:id="rId28"/>
    <p:sldId id="319" r:id="rId29"/>
    <p:sldId id="318" r:id="rId30"/>
    <p:sldId id="320" r:id="rId31"/>
    <p:sldId id="321" r:id="rId32"/>
    <p:sldId id="322" r:id="rId33"/>
    <p:sldId id="323" r:id="rId34"/>
    <p:sldId id="324" r:id="rId35"/>
    <p:sldId id="325" r:id="rId36"/>
    <p:sldId id="326" r:id="rId37"/>
    <p:sldId id="327" r:id="rId38"/>
    <p:sldId id="328" r:id="rId39"/>
    <p:sldId id="275" r:id="rId40"/>
    <p:sldId id="299" r:id="rId41"/>
    <p:sldId id="278" r:id="rId42"/>
    <p:sldId id="279" r:id="rId43"/>
    <p:sldId id="280" r:id="rId44"/>
    <p:sldId id="287" r:id="rId45"/>
    <p:sldId id="289" r:id="rId46"/>
    <p:sldId id="288" r:id="rId47"/>
  </p:sldIdLst>
  <p:sldSz cx="9144000" cy="5143500" type="screen16x9"/>
  <p:notesSz cx="6858000" cy="9144000"/>
  <p:embeddedFontLst>
    <p:embeddedFont>
      <p:font typeface="等线 Light" panose="02010600030101010101" pitchFamily="2" charset="-122"/>
      <p:regular r:id="rId49"/>
    </p:embeddedFont>
    <p:embeddedFont>
      <p:font typeface="Watford DB"/>
      <p:regular r:id="rId50"/>
    </p:embeddedFont>
    <p:embeddedFont>
      <p:font typeface="方正兰亭细黑_GBK" panose="02010600030101010101" charset="-122"/>
      <p:regular r:id="rId51"/>
    </p:embeddedFont>
    <p:embeddedFont>
      <p:font typeface="方正兰亭细黑_GBK_M" panose="02010600030101010101" charset="2"/>
      <p:regular r:id="rId52"/>
    </p:embeddedFont>
    <p:embeddedFont>
      <p:font typeface="微软雅黑" panose="020B0503020204020204" pitchFamily="34" charset="-122"/>
      <p:regular r:id="rId53"/>
      <p:bold r:id="rId54"/>
    </p:embeddedFont>
    <p:embeddedFont>
      <p:font typeface="Cambria Math" panose="02040503050406030204" pitchFamily="18" charset="0"/>
      <p:regular r:id="rId55"/>
    </p:embeddedFont>
    <p:embeddedFont>
      <p:font typeface="Calibri" panose="020F0502020204030204" pitchFamily="34" charset="0"/>
      <p:regular r:id="rId56"/>
      <p:bold r:id="rId57"/>
      <p:italic r:id="rId58"/>
      <p:boldItalic r:id="rId59"/>
    </p:embeddedFont>
    <p:embeddedFont>
      <p:font typeface="Impact" panose="020B0806030902050204" pitchFamily="34" charset="0"/>
      <p:regular r:id="rId60"/>
    </p:embeddedFont>
  </p:embeddedFontLst>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雪冰" initials="张雪冰" lastIdx="1" clrIdx="0">
    <p:extLst>
      <p:ext uri="{19B8F6BF-5375-455C-9EA6-DF929625EA0E}">
        <p15:presenceInfo xmlns:p15="http://schemas.microsoft.com/office/powerpoint/2012/main" userId="张雪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9589"/>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84" d="100"/>
          <a:sy n="84" d="100"/>
        </p:scale>
        <p:origin x="78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2019/5/31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290396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82473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53485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597158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00607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308143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68977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66308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7630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a:t>
            </a:fld>
            <a:endParaRPr lang="zh-CN" altLang="en-US"/>
          </a:p>
        </p:txBody>
      </p:sp>
    </p:spTree>
    <p:extLst>
      <p:ext uri="{BB962C8B-B14F-4D97-AF65-F5344CB8AC3E}">
        <p14:creationId xmlns:p14="http://schemas.microsoft.com/office/powerpoint/2010/main" val="224159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a:t>
            </a:fld>
            <a:endParaRPr lang="zh-CN" altLang="en-US"/>
          </a:p>
        </p:txBody>
      </p:sp>
    </p:spTree>
    <p:extLst>
      <p:ext uri="{BB962C8B-B14F-4D97-AF65-F5344CB8AC3E}">
        <p14:creationId xmlns:p14="http://schemas.microsoft.com/office/powerpoint/2010/main" val="296103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a:t>
            </a:fld>
            <a:endParaRPr lang="zh-CN" altLang="en-US"/>
          </a:p>
        </p:txBody>
      </p:sp>
    </p:spTree>
    <p:extLst>
      <p:ext uri="{BB962C8B-B14F-4D97-AF65-F5344CB8AC3E}">
        <p14:creationId xmlns:p14="http://schemas.microsoft.com/office/powerpoint/2010/main" val="2283251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a:t>
            </a:fld>
            <a:endParaRPr lang="zh-CN" altLang="en-US"/>
          </a:p>
        </p:txBody>
      </p:sp>
    </p:spTree>
    <p:extLst>
      <p:ext uri="{BB962C8B-B14F-4D97-AF65-F5344CB8AC3E}">
        <p14:creationId xmlns:p14="http://schemas.microsoft.com/office/powerpoint/2010/main" val="3598040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26</a:t>
            </a:fld>
            <a:endParaRPr lang="zh-CN" altLang="en-US"/>
          </a:p>
        </p:txBody>
      </p:sp>
    </p:spTree>
    <p:extLst>
      <p:ext uri="{BB962C8B-B14F-4D97-AF65-F5344CB8AC3E}">
        <p14:creationId xmlns:p14="http://schemas.microsoft.com/office/powerpoint/2010/main" val="358303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27</a:t>
            </a:fld>
            <a:endParaRPr lang="zh-CN" altLang="en-US"/>
          </a:p>
        </p:txBody>
      </p:sp>
    </p:spTree>
    <p:extLst>
      <p:ext uri="{BB962C8B-B14F-4D97-AF65-F5344CB8AC3E}">
        <p14:creationId xmlns:p14="http://schemas.microsoft.com/office/powerpoint/2010/main" val="802735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28</a:t>
            </a:fld>
            <a:endParaRPr lang="zh-CN" altLang="en-US"/>
          </a:p>
        </p:txBody>
      </p:sp>
    </p:spTree>
    <p:extLst>
      <p:ext uri="{BB962C8B-B14F-4D97-AF65-F5344CB8AC3E}">
        <p14:creationId xmlns:p14="http://schemas.microsoft.com/office/powerpoint/2010/main" val="2596537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29</a:t>
            </a:fld>
            <a:endParaRPr lang="zh-CN" altLang="en-US"/>
          </a:p>
        </p:txBody>
      </p:sp>
    </p:spTree>
    <p:extLst>
      <p:ext uri="{BB962C8B-B14F-4D97-AF65-F5344CB8AC3E}">
        <p14:creationId xmlns:p14="http://schemas.microsoft.com/office/powerpoint/2010/main" val="231559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extLst>
      <p:ext uri="{BB962C8B-B14F-4D97-AF65-F5344CB8AC3E}">
        <p14:creationId xmlns:p14="http://schemas.microsoft.com/office/powerpoint/2010/main" val="1227373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31</a:t>
            </a:fld>
            <a:endParaRPr lang="zh-CN" altLang="en-US"/>
          </a:p>
        </p:txBody>
      </p:sp>
    </p:spTree>
    <p:extLst>
      <p:ext uri="{BB962C8B-B14F-4D97-AF65-F5344CB8AC3E}">
        <p14:creationId xmlns:p14="http://schemas.microsoft.com/office/powerpoint/2010/main" val="4089559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32</a:t>
            </a:fld>
            <a:endParaRPr lang="zh-CN" altLang="en-US"/>
          </a:p>
        </p:txBody>
      </p:sp>
    </p:spTree>
    <p:extLst>
      <p:ext uri="{BB962C8B-B14F-4D97-AF65-F5344CB8AC3E}">
        <p14:creationId xmlns:p14="http://schemas.microsoft.com/office/powerpoint/2010/main" val="2391753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33</a:t>
            </a:fld>
            <a:endParaRPr lang="zh-CN" altLang="en-US"/>
          </a:p>
        </p:txBody>
      </p:sp>
    </p:spTree>
    <p:extLst>
      <p:ext uri="{BB962C8B-B14F-4D97-AF65-F5344CB8AC3E}">
        <p14:creationId xmlns:p14="http://schemas.microsoft.com/office/powerpoint/2010/main" val="453337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34</a:t>
            </a:fld>
            <a:endParaRPr lang="zh-CN" altLang="en-US"/>
          </a:p>
        </p:txBody>
      </p:sp>
    </p:spTree>
    <p:extLst>
      <p:ext uri="{BB962C8B-B14F-4D97-AF65-F5344CB8AC3E}">
        <p14:creationId xmlns:p14="http://schemas.microsoft.com/office/powerpoint/2010/main" val="3499493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35</a:t>
            </a:fld>
            <a:endParaRPr lang="zh-CN" altLang="en-US"/>
          </a:p>
        </p:txBody>
      </p:sp>
    </p:spTree>
    <p:extLst>
      <p:ext uri="{BB962C8B-B14F-4D97-AF65-F5344CB8AC3E}">
        <p14:creationId xmlns:p14="http://schemas.microsoft.com/office/powerpoint/2010/main" val="45955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36</a:t>
            </a:fld>
            <a:endParaRPr lang="zh-CN" altLang="en-US"/>
          </a:p>
        </p:txBody>
      </p:sp>
    </p:spTree>
    <p:extLst>
      <p:ext uri="{BB962C8B-B14F-4D97-AF65-F5344CB8AC3E}">
        <p14:creationId xmlns:p14="http://schemas.microsoft.com/office/powerpoint/2010/main" val="3972913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37</a:t>
            </a:fld>
            <a:endParaRPr lang="zh-CN" altLang="en-US"/>
          </a:p>
        </p:txBody>
      </p:sp>
    </p:spTree>
    <p:extLst>
      <p:ext uri="{BB962C8B-B14F-4D97-AF65-F5344CB8AC3E}">
        <p14:creationId xmlns:p14="http://schemas.microsoft.com/office/powerpoint/2010/main" val="1130818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38</a:t>
            </a:fld>
            <a:endParaRPr lang="zh-CN" altLang="en-US"/>
          </a:p>
        </p:txBody>
      </p:sp>
    </p:spTree>
    <p:extLst>
      <p:ext uri="{BB962C8B-B14F-4D97-AF65-F5344CB8AC3E}">
        <p14:creationId xmlns:p14="http://schemas.microsoft.com/office/powerpoint/2010/main" val="2931653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39</a:t>
            </a:fld>
            <a:endParaRPr lang="zh-CN" altLang="en-US"/>
          </a:p>
        </p:txBody>
      </p:sp>
    </p:spTree>
    <p:extLst>
      <p:ext uri="{BB962C8B-B14F-4D97-AF65-F5344CB8AC3E}">
        <p14:creationId xmlns:p14="http://schemas.microsoft.com/office/powerpoint/2010/main" val="28727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2019/5/31</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40</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41</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42</a:t>
            </a:fld>
            <a:endParaRPr lang="zh-CN" altLang="en-US"/>
          </a:p>
        </p:txBody>
      </p:sp>
    </p:spTree>
    <p:extLst>
      <p:ext uri="{BB962C8B-B14F-4D97-AF65-F5344CB8AC3E}">
        <p14:creationId xmlns:p14="http://schemas.microsoft.com/office/powerpoint/2010/main" val="3211838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43</a:t>
            </a:fld>
            <a:endParaRPr lang="zh-CN" altLang="en-US"/>
          </a:p>
        </p:txBody>
      </p:sp>
    </p:spTree>
    <p:extLst>
      <p:ext uri="{BB962C8B-B14F-4D97-AF65-F5344CB8AC3E}">
        <p14:creationId xmlns:p14="http://schemas.microsoft.com/office/powerpoint/2010/main" val="2315787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44</a:t>
            </a:fld>
            <a:endParaRPr lang="zh-CN" altLang="en-US" dirty="0"/>
          </a:p>
        </p:txBody>
      </p:sp>
    </p:spTree>
    <p:extLst>
      <p:ext uri="{BB962C8B-B14F-4D97-AF65-F5344CB8AC3E}">
        <p14:creationId xmlns:p14="http://schemas.microsoft.com/office/powerpoint/2010/main" val="178315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45</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46</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36545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29850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70202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83052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2.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4.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39.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jp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1364" y="15363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3611463" y="3272701"/>
            <a:ext cx="2027169" cy="461637"/>
          </a:xfrm>
          <a:prstGeom prst="rect">
            <a:avLst/>
          </a:prstGeom>
          <a:noFill/>
        </p:spPr>
        <p:txBody>
          <a:bodyPr wrap="square" lIns="91413" tIns="45706" rIns="91413" bIns="45706" rtlCol="0">
            <a:spAutoFit/>
          </a:bodyPr>
          <a:lstStyle/>
          <a:p>
            <a:pPr algn="ctr"/>
            <a:r>
              <a:rPr lang="zh-CN" altLang="en-US" sz="2400" dirty="0">
                <a:ln w="10160">
                  <a:solidFill>
                    <a:schemeClr val="bg1"/>
                  </a:solidFill>
                  <a:prstDash val="solid"/>
                </a:ln>
                <a:solidFill>
                  <a:schemeClr val="bg1"/>
                </a:solidFill>
                <a:latin typeface="微软雅黑" panose="020B0503020204020204" pitchFamily="34" charset="-122"/>
                <a:ea typeface="微软雅黑" panose="020B0503020204020204" pitchFamily="34" charset="-122"/>
              </a:rPr>
              <a:t>中国海洋大学</a:t>
            </a:r>
          </a:p>
        </p:txBody>
      </p:sp>
      <p:sp>
        <p:nvSpPr>
          <p:cNvPr id="2" name="TextBox 1"/>
          <p:cNvSpPr txBox="1"/>
          <p:nvPr/>
        </p:nvSpPr>
        <p:spPr>
          <a:xfrm>
            <a:off x="1524530" y="2611207"/>
            <a:ext cx="6201036" cy="646303"/>
          </a:xfrm>
          <a:prstGeom prst="rect">
            <a:avLst/>
          </a:prstGeom>
          <a:noFill/>
        </p:spPr>
        <p:txBody>
          <a:bodyPr wrap="square" lIns="91413" tIns="45706" rIns="91413" bIns="45706"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棉花图像自动分级系统答辩</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750381" y="3751322"/>
            <a:ext cx="3871399" cy="307777"/>
          </a:xfrm>
          <a:prstGeom prst="rect">
            <a:avLst/>
          </a:prstGeom>
          <a:noFill/>
        </p:spPr>
        <p:txBody>
          <a:bodyPr wrap="square" rtlCol="0">
            <a:spAutoFit/>
          </a:bodyPr>
          <a:lstStyle/>
          <a:p>
            <a:r>
              <a:rPr lang="zh-CN" altLang="en-US" sz="1400" dirty="0" smtClean="0">
                <a:solidFill>
                  <a:schemeClr val="bg1"/>
                </a:solidFill>
                <a:latin typeface="微软雅黑" pitchFamily="34" charset="-122"/>
                <a:ea typeface="微软雅黑" pitchFamily="34" charset="-122"/>
              </a:rPr>
              <a:t>信息科学与工程学院       </a:t>
            </a:r>
            <a:r>
              <a:rPr lang="en-US" altLang="zh-CN" sz="1400" dirty="0" smtClean="0">
                <a:solidFill>
                  <a:schemeClr val="bg1"/>
                </a:solidFill>
                <a:latin typeface="微软雅黑" pitchFamily="34" charset="-122"/>
                <a:ea typeface="微软雅黑" pitchFamily="34" charset="-122"/>
              </a:rPr>
              <a:t>2015</a:t>
            </a:r>
            <a:r>
              <a:rPr lang="zh-CN" altLang="en-US" sz="1400" dirty="0" smtClean="0">
                <a:solidFill>
                  <a:schemeClr val="bg1"/>
                </a:solidFill>
                <a:latin typeface="微软雅黑" pitchFamily="34" charset="-122"/>
                <a:ea typeface="微软雅黑" pitchFamily="34" charset="-122"/>
              </a:rPr>
              <a:t>级保密管理</a:t>
            </a:r>
            <a:endParaRPr lang="zh-CN" altLang="en-US" sz="1400" dirty="0">
              <a:solidFill>
                <a:schemeClr val="bg1"/>
              </a:solidFill>
              <a:latin typeface="微软雅黑" pitchFamily="34" charset="-122"/>
              <a:ea typeface="微软雅黑" pitchFamily="34" charset="-122"/>
            </a:endParaRPr>
          </a:p>
        </p:txBody>
      </p:sp>
      <p:sp>
        <p:nvSpPr>
          <p:cNvPr id="6" name="TextBox 5"/>
          <p:cNvSpPr txBox="1"/>
          <p:nvPr/>
        </p:nvSpPr>
        <p:spPr>
          <a:xfrm>
            <a:off x="2963931" y="4059099"/>
            <a:ext cx="3017769"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答辩人：</a:t>
            </a:r>
            <a:r>
              <a:rPr lang="zh-CN" altLang="en-US" sz="1400" dirty="0">
                <a:solidFill>
                  <a:schemeClr val="bg1"/>
                </a:solidFill>
                <a:latin typeface="微软雅黑" pitchFamily="34" charset="-122"/>
                <a:ea typeface="微软雅黑" pitchFamily="34" charset="-122"/>
              </a:rPr>
              <a:t>张雪冰</a:t>
            </a:r>
            <a:r>
              <a:rPr lang="zh-CN" altLang="en-US" sz="1400" dirty="0" smtClean="0">
                <a:solidFill>
                  <a:schemeClr val="bg1"/>
                </a:solidFill>
                <a:latin typeface="微软雅黑" pitchFamily="34" charset="-122"/>
                <a:ea typeface="微软雅黑" pitchFamily="34" charset="-122"/>
              </a:rPr>
              <a:t>   导师：</a:t>
            </a:r>
            <a:r>
              <a:rPr lang="zh-CN" altLang="en-US" sz="1400" dirty="0">
                <a:solidFill>
                  <a:schemeClr val="bg1"/>
                </a:solidFill>
                <a:latin typeface="微软雅黑" pitchFamily="34" charset="-122"/>
                <a:ea typeface="微软雅黑" pitchFamily="34" charset="-122"/>
              </a:rPr>
              <a:t>董军宇</a:t>
            </a:r>
          </a:p>
        </p:txBody>
      </p:sp>
      <p:pic>
        <p:nvPicPr>
          <p:cNvPr id="37" name="图片 36" descr="OUC_Logo"/>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8834" y="462934"/>
            <a:ext cx="1901422" cy="1611630"/>
          </a:xfrm>
          <a:prstGeom prst="rect">
            <a:avLst/>
          </a:prstGeom>
          <a:noFill/>
          <a:ln>
            <a:noFill/>
          </a:ln>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3983"/>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22" presetClass="entr" presetSubtype="8" fill="hold" grpId="0" nodeType="withEffect">
                                  <p:stCondLst>
                                    <p:cond delay="40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1600"/>
                                        <p:tgtEl>
                                          <p:spTgt spid="24"/>
                                        </p:tgtEl>
                                      </p:cBhvr>
                                    </p:animEffect>
                                  </p:childTnLst>
                                </p:cTn>
                              </p:par>
                            </p:childTnLst>
                          </p:cTn>
                        </p:par>
                        <p:par>
                          <p:cTn id="31" fill="hold">
                            <p:stCondLst>
                              <p:cond delay="5983"/>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par>
                          <p:cTn id="35" fill="hold">
                            <p:stCondLst>
                              <p:cond delay="6483"/>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par>
                          <p:cTn id="39" fill="hold">
                            <p:stCondLst>
                              <p:cond delay="6983"/>
                            </p:stCondLst>
                            <p:childTnLst>
                              <p:par>
                                <p:cTn id="40" presetID="42"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anim calcmode="lin" valueType="num">
                                      <p:cBhvr>
                                        <p:cTn id="43" dur="2000" fill="hold"/>
                                        <p:tgtEl>
                                          <p:spTgt spid="19"/>
                                        </p:tgtEl>
                                        <p:attrNameLst>
                                          <p:attrName>ppt_x</p:attrName>
                                        </p:attrNameLst>
                                      </p:cBhvr>
                                      <p:tavLst>
                                        <p:tav tm="0">
                                          <p:val>
                                            <p:strVal val="#ppt_x"/>
                                          </p:val>
                                        </p:tav>
                                        <p:tav tm="100000">
                                          <p:val>
                                            <p:strVal val="#ppt_x"/>
                                          </p:val>
                                        </p:tav>
                                      </p:tavLst>
                                    </p:anim>
                                    <p:anim calcmode="lin" valueType="num">
                                      <p:cBhvr>
                                        <p:cTn id="44"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animBg="1"/>
      <p:bldP spid="24" grpId="0"/>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57" y="785190"/>
            <a:ext cx="4923353" cy="4105789"/>
          </a:xfrm>
          <a:prstGeom prst="rect">
            <a:avLst/>
          </a:prstGeom>
        </p:spPr>
      </p:pic>
      <p:pic>
        <p:nvPicPr>
          <p:cNvPr id="76" name="图片 75"/>
          <p:cNvPicPr/>
          <p:nvPr/>
        </p:nvPicPr>
        <p:blipFill rotWithShape="1">
          <a:blip r:embed="rId6"/>
          <a:srcRect l="3237" t="5340" r="8202" b="2446"/>
          <a:stretch/>
        </p:blipFill>
        <p:spPr bwMode="auto">
          <a:xfrm>
            <a:off x="5242667" y="785190"/>
            <a:ext cx="3397341" cy="1919910"/>
          </a:xfrm>
          <a:prstGeom prst="rect">
            <a:avLst/>
          </a:prstGeom>
          <a:ln>
            <a:noFill/>
          </a:ln>
          <a:extLst>
            <a:ext uri="{53640926-AAD7-44D8-BBD7-CCE9431645EC}">
              <a14:shadowObscured xmlns:a14="http://schemas.microsoft.com/office/drawing/2010/main"/>
            </a:ext>
          </a:extLst>
        </p:spPr>
      </p:pic>
      <p:pic>
        <p:nvPicPr>
          <p:cNvPr id="77" name="图片 76" descr="https://img-blog.csdn.net/20180502155333574?watermark/2/text/aHR0cHM6Ly9ibG9nLmNzZG4ubmV0L3FxXzMyNDU4NDk5/font/5a6L5L2T/fontsize/400/fill/I0JBQkFCMA==/dissolve/70"/>
          <p:cNvPicPr/>
          <p:nvPr/>
        </p:nvPicPr>
        <p:blipFill>
          <a:blip r:embed="rId7">
            <a:extLst>
              <a:ext uri="{28A0092B-C50C-407E-A947-70E740481C1C}">
                <a14:useLocalDpi xmlns:a14="http://schemas.microsoft.com/office/drawing/2010/main" val="0"/>
              </a:ext>
            </a:extLst>
          </a:blip>
          <a:srcRect/>
          <a:stretch>
            <a:fillRect/>
          </a:stretch>
        </p:blipFill>
        <p:spPr bwMode="auto">
          <a:xfrm>
            <a:off x="5242668" y="2806253"/>
            <a:ext cx="3397340" cy="1981647"/>
          </a:xfrm>
          <a:prstGeom prst="rect">
            <a:avLst/>
          </a:prstGeom>
          <a:noFill/>
          <a:ln>
            <a:noFill/>
          </a:ln>
        </p:spPr>
      </p:pic>
    </p:spTree>
    <p:custDataLst>
      <p:tags r:id="rId1"/>
    </p:custDataLst>
    <p:extLst>
      <p:ext uri="{BB962C8B-B14F-4D97-AF65-F5344CB8AC3E}">
        <p14:creationId xmlns:p14="http://schemas.microsoft.com/office/powerpoint/2010/main" val="36910393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34"/>
          <p:cNvSpPr/>
          <p:nvPr/>
        </p:nvSpPr>
        <p:spPr>
          <a:xfrm rot="16200000">
            <a:off x="3849227" y="2232942"/>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0" name="椭圆 34"/>
          <p:cNvSpPr/>
          <p:nvPr/>
        </p:nvSpPr>
        <p:spPr>
          <a:xfrm rot="5400000">
            <a:off x="5100821" y="2232943"/>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8" name="TextBox 17"/>
          <p:cNvSpPr txBox="1"/>
          <p:nvPr/>
        </p:nvSpPr>
        <p:spPr>
          <a:xfrm>
            <a:off x="921657" y="824324"/>
            <a:ext cx="1620958" cy="523220"/>
          </a:xfrm>
          <a:prstGeom prst="rect">
            <a:avLst/>
          </a:prstGeom>
          <a:noFill/>
        </p:spPr>
        <p:txBody>
          <a:bodyPr wrap="none" rtlCol="0">
            <a:spAutoFit/>
          </a:bodyPr>
          <a:lstStyle/>
          <a:p>
            <a:pPr algn="r"/>
            <a:r>
              <a:rPr lang="zh-CN" altLang="en-US" sz="2800" b="1" dirty="0" smtClean="0">
                <a:latin typeface="微软雅黑" pitchFamily="34" charset="-122"/>
                <a:ea typeface="微软雅黑" pitchFamily="34" charset="-122"/>
              </a:rPr>
              <a:t>损失函数</a:t>
            </a:r>
            <a:endParaRPr lang="zh-CN" altLang="en-US" sz="2800" b="1" dirty="0">
              <a:latin typeface="微软雅黑" pitchFamily="34" charset="-122"/>
              <a:ea typeface="微软雅黑" pitchFamily="34" charset="-122"/>
            </a:endParaRPr>
          </a:p>
        </p:txBody>
      </p:sp>
      <p:sp>
        <p:nvSpPr>
          <p:cNvPr id="27" name="KSO_Shape"/>
          <p:cNvSpPr>
            <a:spLocks/>
          </p:cNvSpPr>
          <p:nvPr/>
        </p:nvSpPr>
        <p:spPr bwMode="auto">
          <a:xfrm>
            <a:off x="4178174" y="2561337"/>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31" name="KSO_Shape"/>
          <p:cNvSpPr/>
          <p:nvPr/>
        </p:nvSpPr>
        <p:spPr>
          <a:xfrm>
            <a:off x="5185122" y="2583983"/>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微软雅黑" pitchFamily="34" charset="-122"/>
            </a:endParaRPr>
          </a:p>
        </p:txBody>
      </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39"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sp>
        <p:nvSpPr>
          <p:cNvPr id="45" name="TextBox 17"/>
          <p:cNvSpPr txBox="1"/>
          <p:nvPr/>
        </p:nvSpPr>
        <p:spPr>
          <a:xfrm>
            <a:off x="175602" y="1547753"/>
            <a:ext cx="3772570" cy="3280898"/>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rPr>
              <a:t>损失函数是用来刻画</a:t>
            </a:r>
            <a:r>
              <a:rPr lang="zh-CN" altLang="en-US" sz="1600" dirty="0" smtClean="0">
                <a:latin typeface="微软雅黑" pitchFamily="34" charset="-122"/>
                <a:ea typeface="微软雅黑" pitchFamily="34" charset="-122"/>
              </a:rPr>
              <a:t>神经网络计算</a:t>
            </a:r>
            <a:r>
              <a:rPr lang="zh-CN" altLang="en-US" sz="1600" dirty="0">
                <a:latin typeface="微软雅黑" pitchFamily="34" charset="-122"/>
                <a:ea typeface="微软雅黑" pitchFamily="34" charset="-122"/>
              </a:rPr>
              <a:t>值与实际标签值的接近程度</a:t>
            </a:r>
            <a:r>
              <a:rPr lang="zh-CN" altLang="en-US" sz="1600" dirty="0" smtClean="0">
                <a:latin typeface="微软雅黑" pitchFamily="34" charset="-122"/>
                <a:ea typeface="微软雅黑" pitchFamily="34" charset="-122"/>
              </a:rPr>
              <a:t>。例如，</a:t>
            </a:r>
            <a:r>
              <a:rPr lang="en-US" altLang="zh-CN" sz="1600" dirty="0" smtClean="0">
                <a:latin typeface="微软雅黑" pitchFamily="34" charset="-122"/>
                <a:ea typeface="微软雅黑" pitchFamily="34" charset="-122"/>
              </a:rPr>
              <a:t>5</a:t>
            </a:r>
            <a:r>
              <a:rPr lang="zh-CN" altLang="en-US" sz="1600" dirty="0">
                <a:latin typeface="微软雅黑" pitchFamily="34" charset="-122"/>
                <a:ea typeface="微软雅黑" pitchFamily="34" charset="-122"/>
              </a:rPr>
              <a:t>分类问题，计算值越接近</a:t>
            </a:r>
            <a:r>
              <a:rPr lang="en-US" altLang="zh-CN" sz="1600" dirty="0">
                <a:latin typeface="微软雅黑" pitchFamily="34" charset="-122"/>
                <a:ea typeface="微软雅黑" pitchFamily="34" charset="-122"/>
              </a:rPr>
              <a:t>[1,0,0,0,0]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[0,1,0,0,0]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[0,0,1,0,0]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[0,0,0,1,0]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[0,0,0,0,1]</a:t>
            </a:r>
            <a:r>
              <a:rPr lang="zh-CN" altLang="en-US" sz="1600" dirty="0">
                <a:latin typeface="微软雅黑" pitchFamily="34" charset="-122"/>
                <a:ea typeface="微软雅黑" pitchFamily="34" charset="-122"/>
              </a:rPr>
              <a:t>其中的一个，表明该神经网络的分类效果越好。其中，每一个数值代表该类的概率</a:t>
            </a:r>
            <a:r>
              <a:rPr lang="zh-CN" altLang="en-US" sz="1600" dirty="0" smtClean="0">
                <a:latin typeface="微软雅黑" pitchFamily="34" charset="-122"/>
                <a:ea typeface="微软雅黑" pitchFamily="34" charset="-122"/>
              </a:rPr>
              <a:t>。神经网络优化参数的依据就是逐渐降低模型的损失值，提高预测精度。</a:t>
            </a:r>
            <a:endParaRPr lang="en-US" altLang="zh-CN" sz="1600" dirty="0">
              <a:latin typeface="微软雅黑" pitchFamily="34" charset="-122"/>
              <a:ea typeface="微软雅黑" pitchFamily="34" charset="-122"/>
            </a:endParaRPr>
          </a:p>
          <a:p>
            <a:pPr algn="r"/>
            <a:endParaRPr lang="en-US" altLang="zh-CN" sz="2000" b="1" dirty="0" smtClean="0">
              <a:latin typeface="微软雅黑" pitchFamily="34" charset="-122"/>
              <a:ea typeface="微软雅黑" pitchFamily="34" charset="-122"/>
            </a:endParaRPr>
          </a:p>
        </p:txBody>
      </p:sp>
      <p:sp>
        <p:nvSpPr>
          <p:cNvPr id="48" name="TextBox 17"/>
          <p:cNvSpPr txBox="1"/>
          <p:nvPr/>
        </p:nvSpPr>
        <p:spPr>
          <a:xfrm>
            <a:off x="6335349" y="800962"/>
            <a:ext cx="1620957" cy="523220"/>
          </a:xfrm>
          <a:prstGeom prst="rect">
            <a:avLst/>
          </a:prstGeom>
          <a:noFill/>
        </p:spPr>
        <p:txBody>
          <a:bodyPr wrap="none" rtlCol="0">
            <a:spAutoFit/>
          </a:bodyPr>
          <a:lstStyle/>
          <a:p>
            <a:pPr algn="r"/>
            <a:r>
              <a:rPr lang="zh-CN" altLang="en-US" sz="2800" b="1" dirty="0">
                <a:latin typeface="微软雅黑" pitchFamily="34" charset="-122"/>
                <a:ea typeface="微软雅黑" pitchFamily="34" charset="-122"/>
              </a:rPr>
              <a:t>梯度下降</a:t>
            </a:r>
          </a:p>
        </p:txBody>
      </p:sp>
      <p:pic>
        <p:nvPicPr>
          <p:cNvPr id="49" name="图片 48"/>
          <p:cNvPicPr/>
          <p:nvPr/>
        </p:nvPicPr>
        <p:blipFill>
          <a:blip r:embed="rId3">
            <a:extLst>
              <a:ext uri="{28A0092B-C50C-407E-A947-70E740481C1C}">
                <a14:useLocalDpi xmlns:a14="http://schemas.microsoft.com/office/drawing/2010/main" val="0"/>
              </a:ext>
            </a:extLst>
          </a:blip>
          <a:stretch>
            <a:fillRect/>
          </a:stretch>
        </p:blipFill>
        <p:spPr>
          <a:xfrm>
            <a:off x="6335349" y="1724812"/>
            <a:ext cx="2509701" cy="2194671"/>
          </a:xfrm>
          <a:prstGeom prst="rect">
            <a:avLst/>
          </a:prstGeom>
        </p:spPr>
      </p:pic>
      <mc:AlternateContent xmlns:mc="http://schemas.openxmlformats.org/markup-compatibility/2006" xmlns:a14="http://schemas.microsoft.com/office/drawing/2010/main">
        <mc:Choice Requires="a14">
          <p:sp>
            <p:nvSpPr>
              <p:cNvPr id="32" name="矩形 31"/>
              <p:cNvSpPr/>
              <p:nvPr/>
            </p:nvSpPr>
            <p:spPr>
              <a:xfrm>
                <a:off x="6423845" y="4135447"/>
                <a:ext cx="2204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sub>
                          </m:sSub>
                          <m:r>
                            <a:rPr lang="zh-CN" altLang="en-US" i="0">
                              <a:latin typeface="Cambria Math" panose="02040503050406030204" pitchFamily="18" charset="0"/>
                            </a:rPr>
                            <m:t>−</m:t>
                          </m:r>
                          <m:r>
                            <m:rPr>
                              <m:sty m:val="p"/>
                            </m:rPr>
                            <a:rPr lang="zh-CN" altLang="en-US" i="0">
                              <a:latin typeface="Cambria Math" panose="02040503050406030204" pitchFamily="18" charset="0"/>
                            </a:rPr>
                            <m:t>mF</m:t>
                          </m:r>
                          <m:r>
                            <a:rPr lang="zh-CN" altLang="en-US" i="0">
                              <a:latin typeface="Cambria Math" panose="02040503050406030204" pitchFamily="18" charset="0"/>
                            </a:rPr>
                            <m:t>’(</m:t>
                          </m:r>
                          <m:r>
                            <m:rPr>
                              <m:sty m:val="p"/>
                            </m:rPr>
                            <a:rPr lang="zh-CN" altLang="en-US" i="0">
                              <a:latin typeface="Cambria Math" panose="02040503050406030204" pitchFamily="18" charset="0"/>
                            </a:rPr>
                            <m:t>a</m:t>
                          </m:r>
                        </m:e>
                      </m:d>
                    </m:oMath>
                  </m:oMathPara>
                </a14:m>
                <a:endParaRPr lang="en-US" altLang="zh-CN" dirty="0" smtClean="0"/>
              </a:p>
            </p:txBody>
          </p:sp>
        </mc:Choice>
        <mc:Fallback xmlns="">
          <p:sp>
            <p:nvSpPr>
              <p:cNvPr id="32" name="矩形 31"/>
              <p:cNvSpPr>
                <a:spLocks noRot="1" noChangeAspect="1" noMove="1" noResize="1" noEditPoints="1" noAdjustHandles="1" noChangeArrowheads="1" noChangeShapeType="1" noTextEdit="1"/>
              </p:cNvSpPr>
              <p:nvPr/>
            </p:nvSpPr>
            <p:spPr>
              <a:xfrm>
                <a:off x="6423845" y="4135447"/>
                <a:ext cx="2204899" cy="369332"/>
              </a:xfrm>
              <a:prstGeom prst="rect">
                <a:avLst/>
              </a:prstGeom>
              <a:blipFill>
                <a:blip r:embed="rId4"/>
                <a:stretch>
                  <a:fillRect t="-119672" r="-22992"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5135913" y="4653522"/>
                <a:ext cx="3692036" cy="369332"/>
              </a:xfrm>
              <a:prstGeom prst="rect">
                <a:avLst/>
              </a:prstGeom>
            </p:spPr>
            <p:txBody>
              <a:bodyPr wrap="none">
                <a:spAutoFit/>
              </a:bodyPr>
              <a:lstStyle/>
              <a:p>
                <a14:m>
                  <m:oMath xmlns:m="http://schemas.openxmlformats.org/officeDocument/2006/math">
                    <m:r>
                      <m:rPr>
                        <m:sty m:val="p"/>
                      </m:rPr>
                      <a:rPr lang="en-US" altLang="zh-CN" i="1">
                        <a:latin typeface="Cambria Math" panose="02040503050406030204" pitchFamily="18" charset="0"/>
                      </a:rPr>
                      <m:t>m</m:t>
                    </m:r>
                    <m:r>
                      <a:rPr lang="zh-CN" altLang="en-US" i="1" smtClean="0">
                        <a:latin typeface="Cambria Math" panose="02040503050406030204" pitchFamily="18" charset="0"/>
                      </a:rPr>
                      <m:t>是</m:t>
                    </m:r>
                  </m:oMath>
                </a14:m>
                <a:r>
                  <a:rPr lang="zh-CN" altLang="en-US" dirty="0" smtClean="0"/>
                  <a:t>学习率，表示参数更新的幅度</a:t>
                </a:r>
                <a:endParaRPr lang="en-US" altLang="zh-CN" dirty="0" smtClean="0"/>
              </a:p>
            </p:txBody>
          </p:sp>
        </mc:Choice>
        <mc:Fallback xmlns="">
          <p:sp>
            <p:nvSpPr>
              <p:cNvPr id="50" name="矩形 49"/>
              <p:cNvSpPr>
                <a:spLocks noRot="1" noChangeAspect="1" noMove="1" noResize="1" noEditPoints="1" noAdjustHandles="1" noChangeArrowheads="1" noChangeShapeType="1" noTextEdit="1"/>
              </p:cNvSpPr>
              <p:nvPr/>
            </p:nvSpPr>
            <p:spPr>
              <a:xfrm>
                <a:off x="5135913" y="4653522"/>
                <a:ext cx="3692036" cy="369332"/>
              </a:xfrm>
              <a:prstGeom prst="rect">
                <a:avLst/>
              </a:prstGeom>
              <a:blipFill>
                <a:blip r:embed="rId5"/>
                <a:stretch>
                  <a:fillRect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6383248"/>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childTnLst>
                              </p:cTn>
                            </p:par>
                            <p:par>
                              <p:cTn id="20" fill="hold">
                                <p:stCondLst>
                                  <p:cond delay="800"/>
                                </p:stCondLst>
                                <p:childTnLst>
                                  <p:par>
                                    <p:cTn id="21" presetID="2" presetClass="entr" presetSubtype="8" fill="hold" grpId="0" nodeType="afterEffect" p14:presetBounceEnd="44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4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2" presetClass="entr" presetSubtype="2" fill="hold" grpId="0" nodeType="afterEffect" p14:presetBounceEnd="44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44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80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anim calcmode="lin" valueType="num">
                                          <p:cBhvr>
                                            <p:cTn id="35" dur="500" fill="hold"/>
                                            <p:tgtEl>
                                              <p:spTgt spid="27"/>
                                            </p:tgtEl>
                                            <p:attrNameLst>
                                              <p:attrName>ppt_x</p:attrName>
                                            </p:attrNameLst>
                                          </p:cBhvr>
                                          <p:tavLst>
                                            <p:tav tm="0">
                                              <p:val>
                                                <p:fltVal val="0.5"/>
                                              </p:val>
                                            </p:tav>
                                            <p:tav tm="100000">
                                              <p:val>
                                                <p:strVal val="#ppt_x"/>
                                              </p:val>
                                            </p:tav>
                                          </p:tavLst>
                                        </p:anim>
                                        <p:anim calcmode="lin" valueType="num">
                                          <p:cBhvr>
                                            <p:cTn id="36" dur="500" fill="hold"/>
                                            <p:tgtEl>
                                              <p:spTgt spid="27"/>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4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fltVal val="0.5"/>
                                              </p:val>
                                            </p:tav>
                                            <p:tav tm="100000">
                                              <p:val>
                                                <p:strVal val="#ppt_x"/>
                                              </p:val>
                                            </p:tav>
                                          </p:tavLst>
                                        </p:anim>
                                        <p:anim calcmode="lin" valueType="num">
                                          <p:cBhvr>
                                            <p:cTn id="43" dur="500" fill="hold"/>
                                            <p:tgtEl>
                                              <p:spTgt spid="31"/>
                                            </p:tgtEl>
                                            <p:attrNameLst>
                                              <p:attrName>ppt_y</p:attrName>
                                            </p:attrNameLst>
                                          </p:cBhvr>
                                          <p:tavLst>
                                            <p:tav tm="0">
                                              <p:val>
                                                <p:fltVal val="0.5"/>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ppt_x</p:attrName>
                                            </p:attrNameLst>
                                          </p:cBhvr>
                                          <p:tavLst>
                                            <p:tav tm="0">
                                              <p:val>
                                                <p:strVal val="#ppt_x-#ppt_w*1.125000"/>
                                              </p:val>
                                            </p:tav>
                                            <p:tav tm="100000">
                                              <p:val>
                                                <p:strVal val="#ppt_x"/>
                                              </p:val>
                                            </p:tav>
                                          </p:tavLst>
                                        </p:anim>
                                        <p:animEffect transition="in" filter="wipe(right)">
                                          <p:cBhvr>
                                            <p:cTn id="48" dur="500"/>
                                            <p:tgtEl>
                                              <p:spTgt spid="38"/>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ppt_x</p:attrName>
                                            </p:attrNameLst>
                                          </p:cBhvr>
                                          <p:tavLst>
                                            <p:tav tm="0">
                                              <p:val>
                                                <p:strVal val="#ppt_x-#ppt_w*1.125000"/>
                                              </p:val>
                                            </p:tav>
                                            <p:tav tm="100000">
                                              <p:val>
                                                <p:strVal val="#ppt_x"/>
                                              </p:val>
                                            </p:tav>
                                          </p:tavLst>
                                        </p:anim>
                                        <p:animEffect transition="in" filter="wipe(right)">
                                          <p:cBhvr>
                                            <p:cTn id="52" dur="500"/>
                                            <p:tgtEl>
                                              <p:spTgt spid="39"/>
                                            </p:tgtEl>
                                          </p:cBhvr>
                                        </p:animEffect>
                                      </p:childTnLst>
                                    </p:cTn>
                                  </p:par>
                                  <p:par>
                                    <p:cTn id="53" presetID="12" presetClass="entr" presetSubtype="8" fill="hold" grpId="0" nodeType="withEffect">
                                      <p:stCondLst>
                                        <p:cond delay="2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300"/>
                                            <p:tgtEl>
                                              <p:spTgt spid="45"/>
                                            </p:tgtEl>
                                            <p:attrNameLst>
                                              <p:attrName>ppt_x</p:attrName>
                                            </p:attrNameLst>
                                          </p:cBhvr>
                                          <p:tavLst>
                                            <p:tav tm="0">
                                              <p:val>
                                                <p:strVal val="#ppt_x-#ppt_w*1.125000"/>
                                              </p:val>
                                            </p:tav>
                                            <p:tav tm="100000">
                                              <p:val>
                                                <p:strVal val="#ppt_x"/>
                                              </p:val>
                                            </p:tav>
                                          </p:tavLst>
                                        </p:anim>
                                        <p:animEffect transition="in" filter="wipe(right)">
                                          <p:cBhvr>
                                            <p:cTn id="56" dur="300"/>
                                            <p:tgtEl>
                                              <p:spTgt spid="45"/>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300"/>
                                            <p:tgtEl>
                                              <p:spTgt spid="48"/>
                                            </p:tgtEl>
                                            <p:attrNameLst>
                                              <p:attrName>ppt_x</p:attrName>
                                            </p:attrNameLst>
                                          </p:cBhvr>
                                          <p:tavLst>
                                            <p:tav tm="0">
                                              <p:val>
                                                <p:strVal val="#ppt_x-#ppt_w*1.125000"/>
                                              </p:val>
                                            </p:tav>
                                            <p:tav tm="100000">
                                              <p:val>
                                                <p:strVal val="#ppt_x"/>
                                              </p:val>
                                            </p:tav>
                                          </p:tavLst>
                                        </p:anim>
                                        <p:animEffect transition="in" filter="wipe(right)">
                                          <p:cBhvr>
                                            <p:cTn id="60"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P spid="27" grpId="0" animBg="1"/>
          <p:bldP spid="31" grpId="0" animBg="1"/>
          <p:bldP spid="34" grpId="0" animBg="1"/>
          <p:bldP spid="38" grpId="0"/>
          <p:bldP spid="39" grpId="0"/>
          <p:bldP spid="45"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childTnLst>
                              </p:cTn>
                            </p:par>
                            <p:par>
                              <p:cTn id="20" fill="hold">
                                <p:stCondLst>
                                  <p:cond delay="800"/>
                                </p:stCondLst>
                                <p:childTnLst>
                                  <p:par>
                                    <p:cTn id="21" presetID="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80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anim calcmode="lin" valueType="num">
                                          <p:cBhvr>
                                            <p:cTn id="35" dur="500" fill="hold"/>
                                            <p:tgtEl>
                                              <p:spTgt spid="27"/>
                                            </p:tgtEl>
                                            <p:attrNameLst>
                                              <p:attrName>ppt_x</p:attrName>
                                            </p:attrNameLst>
                                          </p:cBhvr>
                                          <p:tavLst>
                                            <p:tav tm="0">
                                              <p:val>
                                                <p:fltVal val="0.5"/>
                                              </p:val>
                                            </p:tav>
                                            <p:tav tm="100000">
                                              <p:val>
                                                <p:strVal val="#ppt_x"/>
                                              </p:val>
                                            </p:tav>
                                          </p:tavLst>
                                        </p:anim>
                                        <p:anim calcmode="lin" valueType="num">
                                          <p:cBhvr>
                                            <p:cTn id="36" dur="500" fill="hold"/>
                                            <p:tgtEl>
                                              <p:spTgt spid="27"/>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4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fltVal val="0.5"/>
                                              </p:val>
                                            </p:tav>
                                            <p:tav tm="100000">
                                              <p:val>
                                                <p:strVal val="#ppt_x"/>
                                              </p:val>
                                            </p:tav>
                                          </p:tavLst>
                                        </p:anim>
                                        <p:anim calcmode="lin" valueType="num">
                                          <p:cBhvr>
                                            <p:cTn id="43" dur="500" fill="hold"/>
                                            <p:tgtEl>
                                              <p:spTgt spid="31"/>
                                            </p:tgtEl>
                                            <p:attrNameLst>
                                              <p:attrName>ppt_y</p:attrName>
                                            </p:attrNameLst>
                                          </p:cBhvr>
                                          <p:tavLst>
                                            <p:tav tm="0">
                                              <p:val>
                                                <p:fltVal val="0.5"/>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ppt_x</p:attrName>
                                            </p:attrNameLst>
                                          </p:cBhvr>
                                          <p:tavLst>
                                            <p:tav tm="0">
                                              <p:val>
                                                <p:strVal val="#ppt_x-#ppt_w*1.125000"/>
                                              </p:val>
                                            </p:tav>
                                            <p:tav tm="100000">
                                              <p:val>
                                                <p:strVal val="#ppt_x"/>
                                              </p:val>
                                            </p:tav>
                                          </p:tavLst>
                                        </p:anim>
                                        <p:animEffect transition="in" filter="wipe(right)">
                                          <p:cBhvr>
                                            <p:cTn id="48" dur="500"/>
                                            <p:tgtEl>
                                              <p:spTgt spid="38"/>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ppt_x</p:attrName>
                                            </p:attrNameLst>
                                          </p:cBhvr>
                                          <p:tavLst>
                                            <p:tav tm="0">
                                              <p:val>
                                                <p:strVal val="#ppt_x-#ppt_w*1.125000"/>
                                              </p:val>
                                            </p:tav>
                                            <p:tav tm="100000">
                                              <p:val>
                                                <p:strVal val="#ppt_x"/>
                                              </p:val>
                                            </p:tav>
                                          </p:tavLst>
                                        </p:anim>
                                        <p:animEffect transition="in" filter="wipe(right)">
                                          <p:cBhvr>
                                            <p:cTn id="52" dur="500"/>
                                            <p:tgtEl>
                                              <p:spTgt spid="39"/>
                                            </p:tgtEl>
                                          </p:cBhvr>
                                        </p:animEffect>
                                      </p:childTnLst>
                                    </p:cTn>
                                  </p:par>
                                  <p:par>
                                    <p:cTn id="53" presetID="12" presetClass="entr" presetSubtype="8" fill="hold" grpId="0" nodeType="withEffect">
                                      <p:stCondLst>
                                        <p:cond delay="2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300"/>
                                            <p:tgtEl>
                                              <p:spTgt spid="45"/>
                                            </p:tgtEl>
                                            <p:attrNameLst>
                                              <p:attrName>ppt_x</p:attrName>
                                            </p:attrNameLst>
                                          </p:cBhvr>
                                          <p:tavLst>
                                            <p:tav tm="0">
                                              <p:val>
                                                <p:strVal val="#ppt_x-#ppt_w*1.125000"/>
                                              </p:val>
                                            </p:tav>
                                            <p:tav tm="100000">
                                              <p:val>
                                                <p:strVal val="#ppt_x"/>
                                              </p:val>
                                            </p:tav>
                                          </p:tavLst>
                                        </p:anim>
                                        <p:animEffect transition="in" filter="wipe(right)">
                                          <p:cBhvr>
                                            <p:cTn id="56" dur="300"/>
                                            <p:tgtEl>
                                              <p:spTgt spid="45"/>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300"/>
                                            <p:tgtEl>
                                              <p:spTgt spid="48"/>
                                            </p:tgtEl>
                                            <p:attrNameLst>
                                              <p:attrName>ppt_x</p:attrName>
                                            </p:attrNameLst>
                                          </p:cBhvr>
                                          <p:tavLst>
                                            <p:tav tm="0">
                                              <p:val>
                                                <p:strVal val="#ppt_x-#ppt_w*1.125000"/>
                                              </p:val>
                                            </p:tav>
                                            <p:tav tm="100000">
                                              <p:val>
                                                <p:strVal val="#ppt_x"/>
                                              </p:val>
                                            </p:tav>
                                          </p:tavLst>
                                        </p:anim>
                                        <p:animEffect transition="in" filter="wipe(right)">
                                          <p:cBhvr>
                                            <p:cTn id="60"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P spid="27" grpId="0" animBg="1"/>
          <p:bldP spid="31" grpId="0" animBg="1"/>
          <p:bldP spid="34" grpId="0" animBg="1"/>
          <p:bldP spid="38" grpId="0"/>
          <p:bldP spid="39" grpId="0"/>
          <p:bldP spid="45" grpId="0"/>
          <p:bldP spid="4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28" y="894739"/>
            <a:ext cx="4923353" cy="4105789"/>
          </a:xfrm>
          <a:prstGeom prst="rect">
            <a:avLst/>
          </a:prstGeom>
        </p:spPr>
      </p:pic>
      <p:sp>
        <p:nvSpPr>
          <p:cNvPr id="6" name="椭圆 5"/>
          <p:cNvSpPr/>
          <p:nvPr/>
        </p:nvSpPr>
        <p:spPr>
          <a:xfrm>
            <a:off x="406400" y="1828800"/>
            <a:ext cx="16002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弧形箭头 7"/>
          <p:cNvSpPr/>
          <p:nvPr/>
        </p:nvSpPr>
        <p:spPr>
          <a:xfrm rot="20848334">
            <a:off x="1720346" y="942050"/>
            <a:ext cx="4178300" cy="67239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5815912" y="1121006"/>
            <a:ext cx="3074087"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单条训练数据，偏差太大</a:t>
            </a: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865244" y="1944670"/>
            <a:ext cx="2820087"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全部</a:t>
            </a:r>
            <a:r>
              <a:rPr lang="zh-CN" altLang="en-US" sz="2000" b="1" dirty="0" smtClean="0">
                <a:latin typeface="微软雅黑" panose="020B0503020204020204" pitchFamily="34" charset="-122"/>
                <a:ea typeface="微软雅黑" panose="020B0503020204020204" pitchFamily="34" charset="-122"/>
              </a:rPr>
              <a:t>训练数据，电脑内存不足，且训练速度缓慢，不益模型训练。</a:t>
            </a:r>
            <a:endParaRPr lang="zh-CN" altLang="en-US" sz="20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921831" y="3383887"/>
            <a:ext cx="2820087" cy="1015663"/>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随机选择部分训练数据，称为一个</a:t>
            </a:r>
            <a:r>
              <a:rPr lang="en-US" altLang="zh-CN" sz="2000" b="1" dirty="0" smtClean="0">
                <a:latin typeface="微软雅黑" panose="020B0503020204020204" pitchFamily="34" charset="-122"/>
                <a:ea typeface="微软雅黑" panose="020B0503020204020204" pitchFamily="34" charset="-122"/>
              </a:rPr>
              <a:t>batch</a:t>
            </a:r>
            <a:r>
              <a:rPr lang="zh-CN" altLang="en-US" sz="2000" b="1" dirty="0" smtClean="0">
                <a:latin typeface="微软雅黑" panose="020B0503020204020204" pitchFamily="34" charset="-122"/>
                <a:ea typeface="微软雅黑" panose="020B0503020204020204" pitchFamily="34" charset="-122"/>
              </a:rPr>
              <a:t>，缓和两者的矛盾。</a:t>
            </a:r>
            <a:endParaRPr lang="zh-CN" altLang="en-US" sz="20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6008857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57" y="731260"/>
            <a:ext cx="4613924" cy="4044304"/>
          </a:xfrm>
          <a:prstGeom prst="rect">
            <a:avLst/>
          </a:prstGeom>
        </p:spPr>
      </p:pic>
      <p:sp>
        <p:nvSpPr>
          <p:cNvPr id="6" name="矩形 5"/>
          <p:cNvSpPr/>
          <p:nvPr/>
        </p:nvSpPr>
        <p:spPr>
          <a:xfrm>
            <a:off x="5495148" y="683205"/>
            <a:ext cx="2984305" cy="4401205"/>
          </a:xfrm>
          <a:prstGeom prst="rect">
            <a:avLst/>
          </a:prstGeom>
        </p:spPr>
        <p:txBody>
          <a:bodyPr wrap="square">
            <a:spAutoFit/>
          </a:bodyPr>
          <a:lstStyle/>
          <a:p>
            <a:pPr marL="285750" indent="-285750" algn="just">
              <a:buFont typeface="Arial" panose="020B0604020202020204" pitchFamily="34" charset="0"/>
              <a:buChar char="•"/>
            </a:pPr>
            <a:r>
              <a:rPr lang="zh-CN" altLang="en-US" sz="2800" dirty="0" smtClean="0"/>
              <a:t>局部感知视野，相邻的像素联系紧密</a:t>
            </a:r>
            <a:endParaRPr lang="en-US" altLang="zh-CN" sz="2800" dirty="0" smtClean="0"/>
          </a:p>
          <a:p>
            <a:pPr marL="285750" indent="-285750" algn="just">
              <a:buFont typeface="Arial" panose="020B0604020202020204" pitchFamily="34" charset="0"/>
              <a:buChar char="•"/>
            </a:pPr>
            <a:r>
              <a:rPr lang="zh-CN" altLang="en-US" sz="2800" dirty="0" smtClean="0"/>
              <a:t>共享卷积核，大大缩小了参数规模</a:t>
            </a:r>
            <a:endParaRPr lang="en-US" altLang="zh-CN" sz="2800" dirty="0" smtClean="0"/>
          </a:p>
          <a:p>
            <a:pPr marL="285750" indent="-285750" algn="just">
              <a:buFont typeface="Arial" panose="020B0604020202020204" pitchFamily="34" charset="0"/>
              <a:buChar char="•"/>
            </a:pPr>
            <a:r>
              <a:rPr lang="zh-CN" altLang="en-US" sz="2800" dirty="0" smtClean="0"/>
              <a:t>多卷积核提取</a:t>
            </a:r>
            <a:r>
              <a:rPr lang="zh-CN" altLang="en-US" sz="2800" dirty="0"/>
              <a:t>了不同层次的</a:t>
            </a:r>
            <a:r>
              <a:rPr lang="zh-CN" altLang="en-US" sz="2800" dirty="0" smtClean="0"/>
              <a:t>特征，例如颜色特征、纹理特征</a:t>
            </a:r>
            <a:endParaRPr lang="en-US" altLang="zh-CN" sz="2800" dirty="0"/>
          </a:p>
        </p:txBody>
      </p:sp>
    </p:spTree>
    <p:custDataLst>
      <p:tags r:id="rId1"/>
    </p:custDataLst>
    <p:extLst>
      <p:ext uri="{BB962C8B-B14F-4D97-AF65-F5344CB8AC3E}">
        <p14:creationId xmlns:p14="http://schemas.microsoft.com/office/powerpoint/2010/main" val="120086536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646880" y="894738"/>
            <a:ext cx="3869136" cy="3434665"/>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740840" y="894738"/>
            <a:ext cx="3887903" cy="3434665"/>
          </a:xfrm>
          <a:prstGeom prst="rect">
            <a:avLst/>
          </a:prstGeom>
        </p:spPr>
      </p:pic>
    </p:spTree>
    <p:custDataLst>
      <p:tags r:id="rId1"/>
    </p:custDataLst>
    <p:extLst>
      <p:ext uri="{BB962C8B-B14F-4D97-AF65-F5344CB8AC3E}">
        <p14:creationId xmlns:p14="http://schemas.microsoft.com/office/powerpoint/2010/main" val="338725366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036135" cy="461665"/>
          </a:xfrm>
          <a:prstGeom prst="rect">
            <a:avLst/>
          </a:prstGeom>
          <a:noFill/>
        </p:spPr>
        <p:txBody>
          <a:bodyPr wrap="none" rtlCol="0">
            <a:spAutoFit/>
          </a:bodyPr>
          <a:lstStyle/>
          <a:p>
            <a:r>
              <a:rPr lang="en-US" altLang="zh-CN" sz="2400" spc="300" dirty="0" err="1" smtClean="0">
                <a:latin typeface="方正兰亭细黑_GBK" pitchFamily="2" charset="-122"/>
                <a:ea typeface="方正兰亭细黑_GBK" pitchFamily="2" charset="-122"/>
              </a:rPr>
              <a:t>MobileNet</a:t>
            </a:r>
            <a:endParaRPr lang="zh-CN" altLang="en-US" sz="2400" spc="300" dirty="0">
              <a:latin typeface="方正兰亭细黑_GBK" pitchFamily="2" charset="-122"/>
              <a:ea typeface="方正兰亭细黑_GBK" pitchFamily="2" charset="-122"/>
            </a:endParaRPr>
          </a:p>
        </p:txBody>
      </p:sp>
      <p:cxnSp>
        <p:nvCxnSpPr>
          <p:cNvPr id="28" name="直接连接符 27"/>
          <p:cNvCxnSpPr/>
          <p:nvPr/>
        </p:nvCxnSpPr>
        <p:spPr>
          <a:xfrm>
            <a:off x="2857990" y="194114"/>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5497" y="135314"/>
            <a:ext cx="1468672" cy="461665"/>
          </a:xfrm>
          <a:prstGeom prst="rect">
            <a:avLst/>
          </a:prstGeom>
        </p:spPr>
        <p:txBody>
          <a:bodyPr wrap="none">
            <a:spAutoFit/>
          </a:bodyPr>
          <a:lstStyle/>
          <a:p>
            <a:r>
              <a:rPr lang="en-US" altLang="zh-CN" sz="2400" dirty="0" err="1" smtClean="0">
                <a:solidFill>
                  <a:srgbClr val="C00000"/>
                </a:solidFill>
                <a:latin typeface="Kozuka Gothic Pro R" pitchFamily="34" charset="-128"/>
                <a:ea typeface="Kozuka Gothic Pro R" pitchFamily="34" charset="-128"/>
              </a:rPr>
              <a:t>MobileNet</a:t>
            </a:r>
            <a:endParaRPr lang="zh-CN" altLang="en-US" sz="2400" dirty="0">
              <a:solidFill>
                <a:srgbClr val="C00000"/>
              </a:solidFill>
              <a:latin typeface="Kozuka Gothic Pro R" pitchFamily="34" charset="-128"/>
              <a:ea typeface="Kozuka Gothic Pro R" pitchFamily="34" charset="-128"/>
            </a:endParaRPr>
          </a:p>
        </p:txBody>
      </p:sp>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a:off x="1341365" y="962030"/>
            <a:ext cx="6798949" cy="2774305"/>
          </a:xfrm>
          <a:prstGeom prst="rect">
            <a:avLst/>
          </a:prstGeom>
        </p:spPr>
      </p:pic>
      <p:sp>
        <p:nvSpPr>
          <p:cNvPr id="2" name="矩形 1"/>
          <p:cNvSpPr/>
          <p:nvPr/>
        </p:nvSpPr>
        <p:spPr>
          <a:xfrm>
            <a:off x="3502359" y="4072051"/>
            <a:ext cx="2553904" cy="646331"/>
          </a:xfrm>
          <a:prstGeom prst="rect">
            <a:avLst/>
          </a:prstGeom>
        </p:spPr>
        <p:txBody>
          <a:bodyPr wrap="none">
            <a:spAutoFit/>
          </a:bodyPr>
          <a:lstStyle/>
          <a:p>
            <a:r>
              <a:rPr lang="en-US" altLang="zh-CN" sz="3600" kern="0" dirty="0" smtClean="0">
                <a:latin typeface="Times New Roman" panose="02020603050405020304" pitchFamily="18" charset="0"/>
                <a:cs typeface="宋体" panose="02010600030101010101" pitchFamily="2" charset="-122"/>
              </a:rPr>
              <a:t>D*N*A</a:t>
            </a:r>
            <a:r>
              <a:rPr lang="en-US" altLang="zh-CN" sz="3600" kern="0" baseline="-25000" dirty="0" smtClean="0">
                <a:latin typeface="Times New Roman" panose="02020603050405020304" pitchFamily="18" charset="0"/>
                <a:cs typeface="宋体" panose="02010600030101010101" pitchFamily="2" charset="-122"/>
              </a:rPr>
              <a:t>F</a:t>
            </a:r>
            <a:r>
              <a:rPr lang="en-US" altLang="zh-CN" sz="3600" kern="0" dirty="0">
                <a:latin typeface="Times New Roman" panose="02020603050405020304" pitchFamily="18" charset="0"/>
                <a:cs typeface="宋体" panose="02010600030101010101" pitchFamily="2" charset="-122"/>
              </a:rPr>
              <a:t>*</a:t>
            </a:r>
            <a:r>
              <a:rPr lang="en-US" altLang="zh-CN" sz="3600" kern="0" dirty="0" smtClean="0">
                <a:latin typeface="Times New Roman" panose="02020603050405020304" pitchFamily="18" charset="0"/>
                <a:cs typeface="宋体" panose="02010600030101010101" pitchFamily="2" charset="-122"/>
              </a:rPr>
              <a:t>A</a:t>
            </a:r>
            <a:r>
              <a:rPr lang="en-US" altLang="zh-CN" sz="3600" kern="0" baseline="-25000" dirty="0" smtClean="0">
                <a:latin typeface="Times New Roman" panose="02020603050405020304" pitchFamily="18" charset="0"/>
                <a:cs typeface="宋体" panose="02010600030101010101" pitchFamily="2" charset="-122"/>
              </a:rPr>
              <a:t>F</a:t>
            </a:r>
            <a:endParaRPr lang="zh-CN" altLang="en-US" sz="3600" dirty="0"/>
          </a:p>
        </p:txBody>
      </p:sp>
    </p:spTree>
    <p:custDataLst>
      <p:tags r:id="rId1"/>
    </p:custDataLst>
    <p:extLst>
      <p:ext uri="{BB962C8B-B14F-4D97-AF65-F5344CB8AC3E}">
        <p14:creationId xmlns:p14="http://schemas.microsoft.com/office/powerpoint/2010/main" val="167211346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448783" y="723289"/>
            <a:ext cx="5337810" cy="1848461"/>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48783" y="2571750"/>
            <a:ext cx="5337810" cy="1598762"/>
          </a:xfrm>
          <a:prstGeom prst="rect">
            <a:avLst/>
          </a:prstGeom>
        </p:spPr>
      </p:pic>
      <p:sp>
        <p:nvSpPr>
          <p:cNvPr id="14" name="矩形 13"/>
          <p:cNvSpPr/>
          <p:nvPr/>
        </p:nvSpPr>
        <p:spPr>
          <a:xfrm>
            <a:off x="5896487" y="698749"/>
            <a:ext cx="3137619" cy="3416320"/>
          </a:xfrm>
          <a:prstGeom prst="rect">
            <a:avLst/>
          </a:prstGeom>
        </p:spPr>
        <p:txBody>
          <a:bodyPr wrap="square">
            <a:spAutoFit/>
          </a:bodyPr>
          <a:lstStyle/>
          <a:p>
            <a:pPr algn="just"/>
            <a:r>
              <a:rPr lang="zh-CN" altLang="zh-CN" sz="2400" dirty="0"/>
              <a:t>标准卷积中将输入的第</a:t>
            </a:r>
            <a:r>
              <a:rPr lang="en-US" altLang="zh-CN" sz="2400" dirty="0"/>
              <a:t>d</a:t>
            </a:r>
            <a:r>
              <a:rPr lang="zh-CN" altLang="zh-CN" sz="2400" dirty="0"/>
              <a:t>通道对应的第</a:t>
            </a:r>
            <a:r>
              <a:rPr lang="en-US" altLang="zh-CN" sz="2400" dirty="0"/>
              <a:t>n</a:t>
            </a:r>
            <a:r>
              <a:rPr lang="zh-CN" altLang="zh-CN" sz="2400" dirty="0"/>
              <a:t>卷积核的</a:t>
            </a:r>
            <a:r>
              <a:rPr lang="en-US" altLang="zh-CN" sz="2400" dirty="0"/>
              <a:t>d</a:t>
            </a:r>
            <a:r>
              <a:rPr lang="zh-CN" altLang="zh-CN" sz="2400" dirty="0"/>
              <a:t>通道，并将通道计算结果相加，得到输出结果的第</a:t>
            </a:r>
            <a:r>
              <a:rPr lang="en-US" altLang="zh-CN" sz="2400" dirty="0"/>
              <a:t>d</a:t>
            </a:r>
            <a:r>
              <a:rPr lang="zh-CN" altLang="zh-CN" sz="2400" dirty="0"/>
              <a:t>通道；而深度卷积中将输入的第</a:t>
            </a:r>
            <a:r>
              <a:rPr lang="en-US" altLang="zh-CN" sz="2400" dirty="0"/>
              <a:t>d</a:t>
            </a:r>
            <a:r>
              <a:rPr lang="zh-CN" altLang="zh-CN" sz="2400" dirty="0"/>
              <a:t>通道作用第</a:t>
            </a:r>
            <a:r>
              <a:rPr lang="en-US" altLang="zh-CN" sz="2400" dirty="0"/>
              <a:t>d</a:t>
            </a:r>
            <a:r>
              <a:rPr lang="zh-CN" altLang="zh-CN" sz="2400" dirty="0"/>
              <a:t>卷积核，产生输出特征的第</a:t>
            </a:r>
            <a:r>
              <a:rPr lang="en-US" altLang="zh-CN" sz="2400" dirty="0"/>
              <a:t>d</a:t>
            </a:r>
            <a:r>
              <a:rPr lang="zh-CN" altLang="zh-CN" sz="2400" dirty="0"/>
              <a:t>通道。</a:t>
            </a:r>
            <a:endParaRPr lang="en-US" altLang="zh-CN" sz="2400" dirty="0"/>
          </a:p>
        </p:txBody>
      </p:sp>
      <p:sp>
        <p:nvSpPr>
          <p:cNvPr id="4" name="矩形 3"/>
          <p:cNvSpPr/>
          <p:nvPr/>
        </p:nvSpPr>
        <p:spPr>
          <a:xfrm>
            <a:off x="2716086" y="4336897"/>
            <a:ext cx="4049507" cy="584775"/>
          </a:xfrm>
          <a:prstGeom prst="rect">
            <a:avLst/>
          </a:prstGeom>
        </p:spPr>
        <p:txBody>
          <a:bodyPr wrap="none">
            <a:spAutoFit/>
          </a:bodyPr>
          <a:lstStyle/>
          <a:p>
            <a:r>
              <a:rPr lang="en-US" altLang="zh-CN" sz="3200" kern="0" dirty="0">
                <a:latin typeface="Times New Roman" panose="02020603050405020304" pitchFamily="18" charset="0"/>
                <a:cs typeface="宋体" panose="02010600030101010101" pitchFamily="2" charset="-122"/>
              </a:rPr>
              <a:t>1*D*A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+1*1*D*N</a:t>
            </a:r>
            <a:endParaRPr lang="zh-CN" altLang="en-US" sz="3200" dirty="0"/>
          </a:p>
        </p:txBody>
      </p:sp>
    </p:spTree>
    <p:custDataLst>
      <p:tags r:id="rId1"/>
    </p:custDataLst>
    <p:extLst>
      <p:ext uri="{BB962C8B-B14F-4D97-AF65-F5344CB8AC3E}">
        <p14:creationId xmlns:p14="http://schemas.microsoft.com/office/powerpoint/2010/main" val="201864452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734"/>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036135" cy="461665"/>
          </a:xfrm>
          <a:prstGeom prst="rect">
            <a:avLst/>
          </a:prstGeom>
          <a:noFill/>
        </p:spPr>
        <p:txBody>
          <a:bodyPr wrap="none" rtlCol="0">
            <a:spAutoFit/>
          </a:bodyPr>
          <a:lstStyle/>
          <a:p>
            <a:r>
              <a:rPr lang="en-US" altLang="zh-CN" sz="2400" spc="300" dirty="0" err="1" smtClean="0">
                <a:latin typeface="方正兰亭细黑_GBK" pitchFamily="2" charset="-122"/>
                <a:ea typeface="方正兰亭细黑_GBK" pitchFamily="2" charset="-122"/>
              </a:rPr>
              <a:t>MobileNet</a:t>
            </a:r>
            <a:endParaRPr lang="zh-CN" altLang="en-US" sz="2400" spc="300" dirty="0">
              <a:latin typeface="方正兰亭细黑_GBK" pitchFamily="2" charset="-122"/>
              <a:ea typeface="方正兰亭细黑_GBK" pitchFamily="2" charset="-122"/>
            </a:endParaRPr>
          </a:p>
        </p:txBody>
      </p:sp>
      <p:cxnSp>
        <p:nvCxnSpPr>
          <p:cNvPr id="28" name="直接连接符 27"/>
          <p:cNvCxnSpPr/>
          <p:nvPr/>
        </p:nvCxnSpPr>
        <p:spPr>
          <a:xfrm>
            <a:off x="2857990" y="194114"/>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5497" y="135314"/>
            <a:ext cx="1468672" cy="461665"/>
          </a:xfrm>
          <a:prstGeom prst="rect">
            <a:avLst/>
          </a:prstGeom>
        </p:spPr>
        <p:txBody>
          <a:bodyPr wrap="none">
            <a:spAutoFit/>
          </a:bodyPr>
          <a:lstStyle/>
          <a:p>
            <a:r>
              <a:rPr lang="en-US" altLang="zh-CN" sz="2400" dirty="0" err="1" smtClean="0">
                <a:solidFill>
                  <a:srgbClr val="C00000"/>
                </a:solidFill>
                <a:latin typeface="Kozuka Gothic Pro R" pitchFamily="34" charset="-128"/>
                <a:ea typeface="Kozuka Gothic Pro R" pitchFamily="34" charset="-128"/>
              </a:rPr>
              <a:t>MobileNet</a:t>
            </a:r>
            <a:endParaRPr lang="zh-CN" altLang="en-US" sz="2400" dirty="0">
              <a:solidFill>
                <a:srgbClr val="C00000"/>
              </a:solidFill>
              <a:latin typeface="Kozuka Gothic Pro R" pitchFamily="34" charset="-128"/>
              <a:ea typeface="Kozuka Gothic Pro R" pitchFamily="34" charset="-128"/>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024" y="1823632"/>
            <a:ext cx="5611008" cy="990738"/>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15257" y="630866"/>
            <a:ext cx="3908911" cy="4513840"/>
          </a:xfrm>
          <a:prstGeom prst="rect">
            <a:avLst/>
          </a:prstGeom>
        </p:spPr>
      </p:pic>
      <p:pic>
        <p:nvPicPr>
          <p:cNvPr id="14" name="图片 13"/>
          <p:cNvPicPr/>
          <p:nvPr/>
        </p:nvPicPr>
        <p:blipFill>
          <a:blip r:embed="rId7">
            <a:extLst>
              <a:ext uri="{28A0092B-C50C-407E-A947-70E740481C1C}">
                <a14:useLocalDpi xmlns:a14="http://schemas.microsoft.com/office/drawing/2010/main" val="0"/>
              </a:ext>
            </a:extLst>
          </a:blip>
          <a:stretch>
            <a:fillRect/>
          </a:stretch>
        </p:blipFill>
        <p:spPr>
          <a:xfrm>
            <a:off x="4732528" y="2137357"/>
            <a:ext cx="3048000" cy="1162050"/>
          </a:xfrm>
          <a:prstGeom prst="rect">
            <a:avLst/>
          </a:prstGeom>
        </p:spPr>
      </p:pic>
    </p:spTree>
    <p:custDataLst>
      <p:tags r:id="rId1"/>
    </p:custDataLst>
    <p:extLst>
      <p:ext uri="{BB962C8B-B14F-4D97-AF65-F5344CB8AC3E}">
        <p14:creationId xmlns:p14="http://schemas.microsoft.com/office/powerpoint/2010/main" val="153633036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4145687"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研究思路及过程</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第三部分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34963" y="2543948"/>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研究思路</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4434963" y="2990541"/>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研究过程</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5518928" y="2591192"/>
            <a:ext cx="1353256"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RESEARCH IDEAS</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18928" y="3038960"/>
            <a:ext cx="157286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PROCESS</a:t>
            </a:r>
            <a:endParaRPr lang="zh-CN" altLang="en-US" sz="1200" dirty="0">
              <a:solidFill>
                <a:srgbClr val="C00000"/>
              </a:solidFill>
              <a:latin typeface="Kozuka Gothic Pro R" pitchFamily="34" charset="-128"/>
              <a:ea typeface="Kozuka Gothic Pro R" pitchFamily="34" charset="-128"/>
            </a:endParaRPr>
          </a:p>
        </p:txBody>
      </p:sp>
      <p:sp>
        <p:nvSpPr>
          <p:cNvPr id="22" name="椭圆 21"/>
          <p:cNvSpPr/>
          <p:nvPr/>
        </p:nvSpPr>
        <p:spPr>
          <a:xfrm>
            <a:off x="4141075" y="257144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41075" y="30088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43452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思路</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1" name="燕尾形箭头 30"/>
          <p:cNvSpPr/>
          <p:nvPr/>
        </p:nvSpPr>
        <p:spPr>
          <a:xfrm>
            <a:off x="467544" y="2427734"/>
            <a:ext cx="8208912" cy="228600"/>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32" name="组合 31"/>
          <p:cNvGrpSpPr/>
          <p:nvPr/>
        </p:nvGrpSpPr>
        <p:grpSpPr>
          <a:xfrm>
            <a:off x="783076" y="1635646"/>
            <a:ext cx="1697385" cy="1697385"/>
            <a:chOff x="1278794" y="3334906"/>
            <a:chExt cx="914014" cy="914014"/>
          </a:xfrm>
        </p:grpSpPr>
        <p:grpSp>
          <p:nvGrpSpPr>
            <p:cNvPr id="33" name="组合 3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36"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4" name="TextBox 33"/>
            <p:cNvSpPr txBox="1"/>
            <p:nvPr/>
          </p:nvSpPr>
          <p:spPr>
            <a:xfrm>
              <a:off x="1478044" y="3669710"/>
              <a:ext cx="513771" cy="281745"/>
            </a:xfrm>
            <a:prstGeom prst="rect">
              <a:avLst/>
            </a:prstGeom>
            <a:noFill/>
          </p:spPr>
          <p:txBody>
            <a:bodyPr wrap="square" rtlCol="0">
              <a:spAutoFit/>
            </a:bodyPr>
            <a:lstStyle/>
            <a:p>
              <a:pPr algn="ctr"/>
              <a:r>
                <a:rPr lang="zh-CN" altLang="en-US" sz="2800" b="1" dirty="0" smtClean="0">
                  <a:latin typeface="微软雅黑" pitchFamily="34" charset="-122"/>
                  <a:ea typeface="微软雅黑" pitchFamily="34" charset="-122"/>
                </a:rPr>
                <a:t>准备</a:t>
              </a:r>
              <a:endParaRPr lang="zh-CN" altLang="en-US" sz="2800" b="1" dirty="0">
                <a:latin typeface="微软雅黑" pitchFamily="34" charset="-122"/>
                <a:ea typeface="微软雅黑" pitchFamily="34" charset="-122"/>
              </a:endParaRPr>
            </a:p>
          </p:txBody>
        </p:sp>
      </p:grpSp>
      <p:grpSp>
        <p:nvGrpSpPr>
          <p:cNvPr id="37" name="组合 36"/>
          <p:cNvGrpSpPr/>
          <p:nvPr/>
        </p:nvGrpSpPr>
        <p:grpSpPr>
          <a:xfrm>
            <a:off x="2709446" y="1623700"/>
            <a:ext cx="1697385" cy="1697385"/>
            <a:chOff x="1278794" y="3334906"/>
            <a:chExt cx="914014" cy="914014"/>
          </a:xfrm>
        </p:grpSpPr>
        <p:grpSp>
          <p:nvGrpSpPr>
            <p:cNvPr id="38" name="组合 3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9" name="TextBox 38"/>
            <p:cNvSpPr txBox="1"/>
            <p:nvPr/>
          </p:nvSpPr>
          <p:spPr>
            <a:xfrm>
              <a:off x="1492258" y="3676142"/>
              <a:ext cx="486149" cy="281745"/>
            </a:xfrm>
            <a:prstGeom prst="rect">
              <a:avLst/>
            </a:prstGeom>
            <a:noFill/>
          </p:spPr>
          <p:txBody>
            <a:bodyPr wrap="none" rtlCol="0">
              <a:spAutoFit/>
            </a:bodyPr>
            <a:lstStyle/>
            <a:p>
              <a:pPr algn="ctr"/>
              <a:r>
                <a:rPr lang="zh-CN" altLang="en-US" sz="2800" b="1" dirty="0" smtClean="0">
                  <a:latin typeface="微软雅黑" pitchFamily="34" charset="-122"/>
                  <a:ea typeface="微软雅黑" pitchFamily="34" charset="-122"/>
                </a:rPr>
                <a:t>模仿</a:t>
              </a:r>
              <a:endParaRPr lang="zh-CN" altLang="en-US" sz="2800" b="1" dirty="0">
                <a:latin typeface="微软雅黑" pitchFamily="34" charset="-122"/>
                <a:ea typeface="微软雅黑" pitchFamily="34" charset="-122"/>
              </a:endParaRPr>
            </a:p>
          </p:txBody>
        </p:sp>
      </p:grpSp>
      <p:grpSp>
        <p:nvGrpSpPr>
          <p:cNvPr id="46" name="组合 45"/>
          <p:cNvGrpSpPr/>
          <p:nvPr/>
        </p:nvGrpSpPr>
        <p:grpSpPr>
          <a:xfrm>
            <a:off x="4688516" y="1635646"/>
            <a:ext cx="1697385" cy="1697385"/>
            <a:chOff x="1278794" y="3334906"/>
            <a:chExt cx="914014" cy="914014"/>
          </a:xfrm>
        </p:grpSpPr>
        <p:grpSp>
          <p:nvGrpSpPr>
            <p:cNvPr id="48" name="组合 4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grpSp>
        <p:sp>
          <p:nvSpPr>
            <p:cNvPr id="49" name="TextBox 48"/>
            <p:cNvSpPr txBox="1"/>
            <p:nvPr/>
          </p:nvSpPr>
          <p:spPr>
            <a:xfrm>
              <a:off x="1483188" y="3669709"/>
              <a:ext cx="486149" cy="281745"/>
            </a:xfrm>
            <a:prstGeom prst="rect">
              <a:avLst/>
            </a:prstGeom>
            <a:noFill/>
          </p:spPr>
          <p:txBody>
            <a:bodyPr wrap="none" rtlCol="0">
              <a:spAutoFit/>
            </a:bodyPr>
            <a:lstStyle/>
            <a:p>
              <a:pPr algn="ctr"/>
              <a:r>
                <a:rPr lang="zh-CN" altLang="en-US" sz="2800" b="1" dirty="0" smtClean="0">
                  <a:latin typeface="微软雅黑" pitchFamily="34" charset="-122"/>
                  <a:ea typeface="微软雅黑" pitchFamily="34" charset="-122"/>
                </a:rPr>
                <a:t>训练</a:t>
              </a:r>
              <a:endParaRPr lang="zh-CN" altLang="en-US" sz="2800" b="1" dirty="0">
                <a:latin typeface="微软雅黑" pitchFamily="34" charset="-122"/>
                <a:ea typeface="微软雅黑" pitchFamily="34" charset="-122"/>
              </a:endParaRPr>
            </a:p>
          </p:txBody>
        </p:sp>
      </p:grpSp>
      <p:grpSp>
        <p:nvGrpSpPr>
          <p:cNvPr id="52" name="组合 51"/>
          <p:cNvGrpSpPr/>
          <p:nvPr/>
        </p:nvGrpSpPr>
        <p:grpSpPr>
          <a:xfrm>
            <a:off x="6619031" y="1642521"/>
            <a:ext cx="1697385" cy="1697385"/>
            <a:chOff x="1278794" y="3334906"/>
            <a:chExt cx="914014" cy="914014"/>
          </a:xfrm>
        </p:grpSpPr>
        <p:grpSp>
          <p:nvGrpSpPr>
            <p:cNvPr id="53" name="组合 5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6" name="椭圆 5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4" name="TextBox 53"/>
            <p:cNvSpPr txBox="1"/>
            <p:nvPr/>
          </p:nvSpPr>
          <p:spPr>
            <a:xfrm>
              <a:off x="1436062" y="3668366"/>
              <a:ext cx="679504" cy="281745"/>
            </a:xfrm>
            <a:prstGeom prst="rect">
              <a:avLst/>
            </a:prstGeom>
            <a:noFill/>
          </p:spPr>
          <p:txBody>
            <a:bodyPr wrap="none" rtlCol="0">
              <a:spAutoFit/>
            </a:bodyPr>
            <a:lstStyle/>
            <a:p>
              <a:pPr algn="ctr"/>
              <a:r>
                <a:rPr lang="zh-CN" altLang="en-US" sz="2800" b="1" dirty="0">
                  <a:latin typeface="微软雅黑" pitchFamily="34" charset="-122"/>
                  <a:ea typeface="微软雅黑" pitchFamily="34" charset="-122"/>
                </a:rPr>
                <a:t>移动</a:t>
              </a:r>
              <a:r>
                <a:rPr lang="zh-CN" altLang="en-US" sz="2800" b="1" dirty="0" smtClean="0">
                  <a:latin typeface="微软雅黑" pitchFamily="34" charset="-122"/>
                  <a:ea typeface="微软雅黑" pitchFamily="34" charset="-122"/>
                </a:rPr>
                <a:t>端</a:t>
              </a:r>
              <a:endParaRPr lang="zh-CN" altLang="en-US" sz="2800" b="1" dirty="0">
                <a:latin typeface="微软雅黑" pitchFamily="34" charset="-122"/>
                <a:ea typeface="微软雅黑" pitchFamily="34" charset="-122"/>
              </a:endParaRPr>
            </a:p>
          </p:txBody>
        </p:sp>
      </p:grpSp>
      <p:sp>
        <p:nvSpPr>
          <p:cNvPr id="57" name="椭圆 56"/>
          <p:cNvSpPr/>
          <p:nvPr/>
        </p:nvSpPr>
        <p:spPr>
          <a:xfrm>
            <a:off x="824277"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8" name="椭圆 57"/>
          <p:cNvSpPr/>
          <p:nvPr/>
        </p:nvSpPr>
        <p:spPr>
          <a:xfrm>
            <a:off x="2783180"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9" name="椭圆 58"/>
          <p:cNvSpPr/>
          <p:nvPr/>
        </p:nvSpPr>
        <p:spPr>
          <a:xfrm>
            <a:off x="4760524"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0" name="椭圆 59"/>
          <p:cNvSpPr/>
          <p:nvPr/>
        </p:nvSpPr>
        <p:spPr>
          <a:xfrm>
            <a:off x="6707078"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1" name="Freeform 34"/>
          <p:cNvSpPr>
            <a:spLocks noEditPoints="1"/>
          </p:cNvSpPr>
          <p:nvPr/>
        </p:nvSpPr>
        <p:spPr bwMode="auto">
          <a:xfrm>
            <a:off x="1000830" y="1642521"/>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2" name="Freeform 26"/>
          <p:cNvSpPr>
            <a:spLocks noEditPoints="1"/>
          </p:cNvSpPr>
          <p:nvPr/>
        </p:nvSpPr>
        <p:spPr bwMode="auto">
          <a:xfrm>
            <a:off x="2952968" y="166327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3" name="Freeform 35"/>
          <p:cNvSpPr>
            <a:spLocks noEditPoints="1"/>
          </p:cNvSpPr>
          <p:nvPr/>
        </p:nvSpPr>
        <p:spPr bwMode="auto">
          <a:xfrm>
            <a:off x="6895784" y="1679567"/>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5" name="Freeform 20"/>
          <p:cNvSpPr>
            <a:spLocks noEditPoints="1"/>
          </p:cNvSpPr>
          <p:nvPr/>
        </p:nvSpPr>
        <p:spPr bwMode="auto">
          <a:xfrm>
            <a:off x="4949998" y="163564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42" name="TextBox 26"/>
          <p:cNvSpPr txBox="1"/>
          <p:nvPr/>
        </p:nvSpPr>
        <p:spPr>
          <a:xfrm>
            <a:off x="2385760" y="232924"/>
            <a:ext cx="181331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a:t>
            </a:r>
            <a:r>
              <a:rPr lang="en-US" altLang="zh-CN" sz="1600" dirty="0" smtClean="0">
                <a:solidFill>
                  <a:srgbClr val="C00000"/>
                </a:solidFill>
                <a:latin typeface="Kozuka Gothic Pro R" pitchFamily="34" charset="-128"/>
                <a:ea typeface="Kozuka Gothic Pro R" pitchFamily="34" charset="-128"/>
              </a:rPr>
              <a:t>IDEAS</a:t>
            </a:r>
            <a:endParaRPr lang="zh-CN" altLang="en-US" sz="16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7591294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14:presetBounceEnd="44000">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14:bounceEnd="44000">
                                          <p:cBhvr additive="base">
                                            <p:cTn id="24"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4000">
                                      <p:stCondLst>
                                        <p:cond delay="100"/>
                                      </p:stCondLst>
                                      <p:childTnLst>
                                        <p:set>
                                          <p:cBhvr>
                                            <p:cTn id="27" dur="1" fill="hold">
                                              <p:stCondLst>
                                                <p:cond delay="0"/>
                                              </p:stCondLst>
                                            </p:cTn>
                                            <p:tgtEl>
                                              <p:spTgt spid="37"/>
                                            </p:tgtEl>
                                            <p:attrNameLst>
                                              <p:attrName>style.visibility</p:attrName>
                                            </p:attrNameLst>
                                          </p:cBhvr>
                                          <p:to>
                                            <p:strVal val="visible"/>
                                          </p:to>
                                        </p:set>
                                        <p:anim calcmode="lin" valueType="num" p14:bounceEnd="44000">
                                          <p:cBhvr additive="base">
                                            <p:cTn id="28" dur="5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14:bounceEnd="44000">
                                          <p:cBhvr additive="base">
                                            <p:cTn id="32"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300"/>
                                      </p:stCondLst>
                                      <p:childTnLst>
                                        <p:set>
                                          <p:cBhvr>
                                            <p:cTn id="35" dur="1" fill="hold">
                                              <p:stCondLst>
                                                <p:cond delay="0"/>
                                              </p:stCondLst>
                                            </p:cTn>
                                            <p:tgtEl>
                                              <p:spTgt spid="52"/>
                                            </p:tgtEl>
                                            <p:attrNameLst>
                                              <p:attrName>style.visibility</p:attrName>
                                            </p:attrNameLst>
                                          </p:cBhvr>
                                          <p:to>
                                            <p:strVal val="visible"/>
                                          </p:to>
                                        </p:set>
                                        <p:anim calcmode="lin" valueType="num" p14:bounceEnd="44000">
                                          <p:cBhvr additive="base">
                                            <p:cTn id="36" dur="500" fill="hold"/>
                                            <p:tgtEl>
                                              <p:spTgt spid="52"/>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52"/>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14:presetBounceEnd="44000">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14:bounceEnd="44000">
                                          <p:cBhvr additive="base">
                                            <p:cTn id="41" dur="5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42" dur="500" fill="hold"/>
                                            <p:tgtEl>
                                              <p:spTgt spid="5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44000">
                                      <p:stCondLst>
                                        <p:cond delay="100"/>
                                      </p:stCondLst>
                                      <p:childTnLst>
                                        <p:set>
                                          <p:cBhvr>
                                            <p:cTn id="44" dur="1" fill="hold">
                                              <p:stCondLst>
                                                <p:cond delay="0"/>
                                              </p:stCondLst>
                                            </p:cTn>
                                            <p:tgtEl>
                                              <p:spTgt spid="58"/>
                                            </p:tgtEl>
                                            <p:attrNameLst>
                                              <p:attrName>style.visibility</p:attrName>
                                            </p:attrNameLst>
                                          </p:cBhvr>
                                          <p:to>
                                            <p:strVal val="visible"/>
                                          </p:to>
                                        </p:set>
                                        <p:anim calcmode="lin" valueType="num" p14:bounceEnd="44000">
                                          <p:cBhvr additive="base">
                                            <p:cTn id="45" dur="500" fill="hold"/>
                                            <p:tgtEl>
                                              <p:spTgt spid="58"/>
                                            </p:tgtEl>
                                            <p:attrNameLst>
                                              <p:attrName>ppt_x</p:attrName>
                                            </p:attrNameLst>
                                          </p:cBhvr>
                                          <p:tavLst>
                                            <p:tav tm="0">
                                              <p:val>
                                                <p:strVal val="#ppt_x"/>
                                              </p:val>
                                            </p:tav>
                                            <p:tav tm="100000">
                                              <p:val>
                                                <p:strVal val="#ppt_x"/>
                                              </p:val>
                                            </p:tav>
                                          </p:tavLst>
                                        </p:anim>
                                        <p:anim calcmode="lin" valueType="num" p14:bounceEnd="44000">
                                          <p:cBhvr additive="base">
                                            <p:cTn id="46" dur="500" fill="hold"/>
                                            <p:tgtEl>
                                              <p:spTgt spid="5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44000">
                                      <p:stCondLst>
                                        <p:cond delay="200"/>
                                      </p:stCondLst>
                                      <p:childTnLst>
                                        <p:set>
                                          <p:cBhvr>
                                            <p:cTn id="48" dur="1" fill="hold">
                                              <p:stCondLst>
                                                <p:cond delay="0"/>
                                              </p:stCondLst>
                                            </p:cTn>
                                            <p:tgtEl>
                                              <p:spTgt spid="59"/>
                                            </p:tgtEl>
                                            <p:attrNameLst>
                                              <p:attrName>style.visibility</p:attrName>
                                            </p:attrNameLst>
                                          </p:cBhvr>
                                          <p:to>
                                            <p:strVal val="visible"/>
                                          </p:to>
                                        </p:set>
                                        <p:anim calcmode="lin" valueType="num" p14:bounceEnd="44000">
                                          <p:cBhvr additive="base">
                                            <p:cTn id="49" dur="500" fill="hold"/>
                                            <p:tgtEl>
                                              <p:spTgt spid="59"/>
                                            </p:tgtEl>
                                            <p:attrNameLst>
                                              <p:attrName>ppt_x</p:attrName>
                                            </p:attrNameLst>
                                          </p:cBhvr>
                                          <p:tavLst>
                                            <p:tav tm="0">
                                              <p:val>
                                                <p:strVal val="#ppt_x"/>
                                              </p:val>
                                            </p:tav>
                                            <p:tav tm="100000">
                                              <p:val>
                                                <p:strVal val="#ppt_x"/>
                                              </p:val>
                                            </p:tav>
                                          </p:tavLst>
                                        </p:anim>
                                        <p:anim calcmode="lin" valueType="num" p14:bounceEnd="44000">
                                          <p:cBhvr additive="base">
                                            <p:cTn id="50" dur="500" fill="hold"/>
                                            <p:tgtEl>
                                              <p:spTgt spid="5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14:presetBounceEnd="44000">
                                      <p:stCondLst>
                                        <p:cond delay="300"/>
                                      </p:stCondLst>
                                      <p:childTnLst>
                                        <p:set>
                                          <p:cBhvr>
                                            <p:cTn id="52" dur="1" fill="hold">
                                              <p:stCondLst>
                                                <p:cond delay="0"/>
                                              </p:stCondLst>
                                            </p:cTn>
                                            <p:tgtEl>
                                              <p:spTgt spid="60"/>
                                            </p:tgtEl>
                                            <p:attrNameLst>
                                              <p:attrName>style.visibility</p:attrName>
                                            </p:attrNameLst>
                                          </p:cBhvr>
                                          <p:to>
                                            <p:strVal val="visible"/>
                                          </p:to>
                                        </p:set>
                                        <p:anim calcmode="lin" valueType="num" p14:bounceEnd="44000">
                                          <p:cBhvr additive="base">
                                            <p:cTn id="53" dur="500" fill="hold"/>
                                            <p:tgtEl>
                                              <p:spTgt spid="60"/>
                                            </p:tgtEl>
                                            <p:attrNameLst>
                                              <p:attrName>ppt_x</p:attrName>
                                            </p:attrNameLst>
                                          </p:cBhvr>
                                          <p:tavLst>
                                            <p:tav tm="0">
                                              <p:val>
                                                <p:strVal val="#ppt_x"/>
                                              </p:val>
                                            </p:tav>
                                            <p:tav tm="100000">
                                              <p:val>
                                                <p:strVal val="#ppt_x"/>
                                              </p:val>
                                            </p:tav>
                                          </p:tavLst>
                                        </p:anim>
                                        <p:anim calcmode="lin" valueType="num" p14:bounceEnd="44000">
                                          <p:cBhvr additive="base">
                                            <p:cTn id="54" dur="500" fill="hold"/>
                                            <p:tgtEl>
                                              <p:spTgt spid="60"/>
                                            </p:tgtEl>
                                            <p:attrNameLst>
                                              <p:attrName>ppt_y</p:attrName>
                                            </p:attrNameLst>
                                          </p:cBhvr>
                                          <p:tavLst>
                                            <p:tav tm="0">
                                              <p:val>
                                                <p:strVal val="1+#ppt_h/2"/>
                                              </p:val>
                                            </p:tav>
                                            <p:tav tm="100000">
                                              <p:val>
                                                <p:strVal val="#ppt_y"/>
                                              </p:val>
                                            </p:tav>
                                          </p:tavLst>
                                        </p:anim>
                                      </p:childTnLst>
                                    </p:cTn>
                                  </p:par>
                                  <p:par>
                                    <p:cTn id="55" presetID="31"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 calcmode="lin" valueType="num">
                                          <p:cBhvr>
                                            <p:cTn id="59" dur="500" fill="hold"/>
                                            <p:tgtEl>
                                              <p:spTgt spid="61"/>
                                            </p:tgtEl>
                                            <p:attrNameLst>
                                              <p:attrName>style.rotation</p:attrName>
                                            </p:attrNameLst>
                                          </p:cBhvr>
                                          <p:tavLst>
                                            <p:tav tm="0">
                                              <p:val>
                                                <p:fltVal val="90"/>
                                              </p:val>
                                            </p:tav>
                                            <p:tav tm="100000">
                                              <p:val>
                                                <p:fltVal val="0"/>
                                              </p:val>
                                            </p:tav>
                                          </p:tavLst>
                                        </p:anim>
                                        <p:animEffect transition="in" filter="fade">
                                          <p:cBhvr>
                                            <p:cTn id="60" dur="500"/>
                                            <p:tgtEl>
                                              <p:spTgt spid="61"/>
                                            </p:tgtEl>
                                          </p:cBhvr>
                                        </p:animEffect>
                                      </p:childTnLst>
                                    </p:cTn>
                                  </p:par>
                                  <p:par>
                                    <p:cTn id="61" presetID="31" presetClass="entr" presetSubtype="0" fill="hold" grpId="0" nodeType="with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 calcmode="lin" valueType="num">
                                          <p:cBhvr>
                                            <p:cTn id="65" dur="500" fill="hold"/>
                                            <p:tgtEl>
                                              <p:spTgt spid="62"/>
                                            </p:tgtEl>
                                            <p:attrNameLst>
                                              <p:attrName>style.rotation</p:attrName>
                                            </p:attrNameLst>
                                          </p:cBhvr>
                                          <p:tavLst>
                                            <p:tav tm="0">
                                              <p:val>
                                                <p:fltVal val="90"/>
                                              </p:val>
                                            </p:tav>
                                            <p:tav tm="100000">
                                              <p:val>
                                                <p:fltVal val="0"/>
                                              </p:val>
                                            </p:tav>
                                          </p:tavLst>
                                        </p:anim>
                                        <p:animEffect transition="in" filter="fade">
                                          <p:cBhvr>
                                            <p:cTn id="66" dur="500"/>
                                            <p:tgtEl>
                                              <p:spTgt spid="62"/>
                                            </p:tgtEl>
                                          </p:cBhvr>
                                        </p:animEffect>
                                      </p:childTnLst>
                                    </p:cTn>
                                  </p:par>
                                  <p:par>
                                    <p:cTn id="67" presetID="31" presetClass="entr" presetSubtype="0" fill="hold" grpId="0" nodeType="withEffect">
                                      <p:stCondLst>
                                        <p:cond delay="60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 calcmode="lin" valueType="num">
                                          <p:cBhvr>
                                            <p:cTn id="71" dur="500" fill="hold"/>
                                            <p:tgtEl>
                                              <p:spTgt spid="65"/>
                                            </p:tgtEl>
                                            <p:attrNameLst>
                                              <p:attrName>style.rotation</p:attrName>
                                            </p:attrNameLst>
                                          </p:cBhvr>
                                          <p:tavLst>
                                            <p:tav tm="0">
                                              <p:val>
                                                <p:fltVal val="90"/>
                                              </p:val>
                                            </p:tav>
                                            <p:tav tm="100000">
                                              <p:val>
                                                <p:fltVal val="0"/>
                                              </p:val>
                                            </p:tav>
                                          </p:tavLst>
                                        </p:anim>
                                        <p:animEffect transition="in" filter="fade">
                                          <p:cBhvr>
                                            <p:cTn id="72" dur="500"/>
                                            <p:tgtEl>
                                              <p:spTgt spid="65"/>
                                            </p:tgtEl>
                                          </p:cBhvr>
                                        </p:animEffect>
                                      </p:childTnLst>
                                    </p:cTn>
                                  </p:par>
                                  <p:par>
                                    <p:cTn id="73" presetID="31" presetClass="entr" presetSubtype="0" fill="hold" grpId="0" nodeType="withEffect">
                                      <p:stCondLst>
                                        <p:cond delay="70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 calcmode="lin" valueType="num">
                                          <p:cBhvr>
                                            <p:cTn id="77" dur="500" fill="hold"/>
                                            <p:tgtEl>
                                              <p:spTgt spid="63"/>
                                            </p:tgtEl>
                                            <p:attrNameLst>
                                              <p:attrName>style.rotation</p:attrName>
                                            </p:attrNameLst>
                                          </p:cBhvr>
                                          <p:tavLst>
                                            <p:tav tm="0">
                                              <p:val>
                                                <p:fltVal val="90"/>
                                              </p:val>
                                            </p:tav>
                                            <p:tav tm="100000">
                                              <p:val>
                                                <p:fltVal val="0"/>
                                              </p:val>
                                            </p:tav>
                                          </p:tavLst>
                                        </p:anim>
                                        <p:animEffect transition="in" filter="fade">
                                          <p:cBhvr>
                                            <p:cTn id="78" dur="500"/>
                                            <p:tgtEl>
                                              <p:spTgt spid="63"/>
                                            </p:tgtEl>
                                          </p:cBhvr>
                                        </p:animEffect>
                                      </p:childTnLst>
                                    </p:cTn>
                                  </p:par>
                                </p:childTnLst>
                              </p:cTn>
                            </p:par>
                            <p:par>
                              <p:cTn id="79" fill="hold">
                                <p:stCondLst>
                                  <p:cond delay="3100"/>
                                </p:stCondLst>
                                <p:childTnLst>
                                  <p:par>
                                    <p:cTn id="80" presetID="22" presetClass="entr" presetSubtype="8"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1000"/>
                                            <p:tgtEl>
                                              <p:spTgt spid="31"/>
                                            </p:tgtEl>
                                          </p:cBhvr>
                                        </p:animEffect>
                                      </p:childTnLst>
                                    </p:cTn>
                                  </p:par>
                                </p:childTnLst>
                              </p:cTn>
                            </p:par>
                            <p:par>
                              <p:cTn id="83" fill="hold">
                                <p:stCondLst>
                                  <p:cond delay="4100"/>
                                </p:stCondLst>
                                <p:childTnLst>
                                  <p:par>
                                    <p:cTn id="84" presetID="10" presetClass="entr" presetSubtype="0"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2000"/>
                                            <p:tgtEl>
                                              <p:spTgt spid="75"/>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p:tgtEl>
                                              <p:spTgt spid="42"/>
                                            </p:tgtEl>
                                            <p:attrNameLst>
                                              <p:attrName>ppt_x</p:attrName>
                                            </p:attrNameLst>
                                          </p:cBhvr>
                                          <p:tavLst>
                                            <p:tav tm="0">
                                              <p:val>
                                                <p:strVal val="#ppt_x-#ppt_w*1.125000"/>
                                              </p:val>
                                            </p:tav>
                                            <p:tav tm="100000">
                                              <p:val>
                                                <p:strVal val="#ppt_x"/>
                                              </p:val>
                                            </p:tav>
                                          </p:tavLst>
                                        </p:anim>
                                        <p:animEffect transition="in" filter="wipe(right)">
                                          <p:cBhvr>
                                            <p:cTn id="9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31" grpId="0" animBg="1"/>
          <p:bldP spid="57" grpId="0" animBg="1"/>
          <p:bldP spid="58" grpId="0" animBg="1"/>
          <p:bldP spid="59" grpId="0" animBg="1"/>
          <p:bldP spid="60" grpId="0" animBg="1"/>
          <p:bldP spid="61" grpId="0" animBg="1"/>
          <p:bldP spid="62" grpId="0" animBg="1"/>
          <p:bldP spid="63" grpId="0" animBg="1"/>
          <p:bldP spid="65" grpId="0" animBg="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10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3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ppt_x"/>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fill="hold"/>
                                            <p:tgtEl>
                                              <p:spTgt spid="58"/>
                                            </p:tgtEl>
                                            <p:attrNameLst>
                                              <p:attrName>ppt_x</p:attrName>
                                            </p:attrNameLst>
                                          </p:cBhvr>
                                          <p:tavLst>
                                            <p:tav tm="0">
                                              <p:val>
                                                <p:strVal val="#ppt_x"/>
                                              </p:val>
                                            </p:tav>
                                            <p:tav tm="100000">
                                              <p:val>
                                                <p:strVal val="#ppt_x"/>
                                              </p:val>
                                            </p:tav>
                                          </p:tavLst>
                                        </p:anim>
                                        <p:anim calcmode="lin" valueType="num">
                                          <p:cBhvr additive="base">
                                            <p:cTn id="46" dur="500" fill="hold"/>
                                            <p:tgtEl>
                                              <p:spTgt spid="5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0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ppt_x"/>
                                              </p:val>
                                            </p:tav>
                                            <p:tav tm="100000">
                                              <p:val>
                                                <p:strVal val="#ppt_x"/>
                                              </p:val>
                                            </p:tav>
                                          </p:tavLst>
                                        </p:anim>
                                        <p:anim calcmode="lin" valueType="num">
                                          <p:cBhvr additive="base">
                                            <p:cTn id="50" dur="500" fill="hold"/>
                                            <p:tgtEl>
                                              <p:spTgt spid="5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3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fill="hold"/>
                                            <p:tgtEl>
                                              <p:spTgt spid="60"/>
                                            </p:tgtEl>
                                            <p:attrNameLst>
                                              <p:attrName>ppt_x</p:attrName>
                                            </p:attrNameLst>
                                          </p:cBhvr>
                                          <p:tavLst>
                                            <p:tav tm="0">
                                              <p:val>
                                                <p:strVal val="#ppt_x"/>
                                              </p:val>
                                            </p:tav>
                                            <p:tav tm="100000">
                                              <p:val>
                                                <p:strVal val="#ppt_x"/>
                                              </p:val>
                                            </p:tav>
                                          </p:tavLst>
                                        </p:anim>
                                        <p:anim calcmode="lin" valueType="num">
                                          <p:cBhvr additive="base">
                                            <p:cTn id="54" dur="500" fill="hold"/>
                                            <p:tgtEl>
                                              <p:spTgt spid="60"/>
                                            </p:tgtEl>
                                            <p:attrNameLst>
                                              <p:attrName>ppt_y</p:attrName>
                                            </p:attrNameLst>
                                          </p:cBhvr>
                                          <p:tavLst>
                                            <p:tav tm="0">
                                              <p:val>
                                                <p:strVal val="1+#ppt_h/2"/>
                                              </p:val>
                                            </p:tav>
                                            <p:tav tm="100000">
                                              <p:val>
                                                <p:strVal val="#ppt_y"/>
                                              </p:val>
                                            </p:tav>
                                          </p:tavLst>
                                        </p:anim>
                                      </p:childTnLst>
                                    </p:cTn>
                                  </p:par>
                                  <p:par>
                                    <p:cTn id="55" presetID="31"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 calcmode="lin" valueType="num">
                                          <p:cBhvr>
                                            <p:cTn id="59" dur="500" fill="hold"/>
                                            <p:tgtEl>
                                              <p:spTgt spid="61"/>
                                            </p:tgtEl>
                                            <p:attrNameLst>
                                              <p:attrName>style.rotation</p:attrName>
                                            </p:attrNameLst>
                                          </p:cBhvr>
                                          <p:tavLst>
                                            <p:tav tm="0">
                                              <p:val>
                                                <p:fltVal val="90"/>
                                              </p:val>
                                            </p:tav>
                                            <p:tav tm="100000">
                                              <p:val>
                                                <p:fltVal val="0"/>
                                              </p:val>
                                            </p:tav>
                                          </p:tavLst>
                                        </p:anim>
                                        <p:animEffect transition="in" filter="fade">
                                          <p:cBhvr>
                                            <p:cTn id="60" dur="500"/>
                                            <p:tgtEl>
                                              <p:spTgt spid="61"/>
                                            </p:tgtEl>
                                          </p:cBhvr>
                                        </p:animEffect>
                                      </p:childTnLst>
                                    </p:cTn>
                                  </p:par>
                                  <p:par>
                                    <p:cTn id="61" presetID="31" presetClass="entr" presetSubtype="0" fill="hold" grpId="0" nodeType="with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 calcmode="lin" valueType="num">
                                          <p:cBhvr>
                                            <p:cTn id="65" dur="500" fill="hold"/>
                                            <p:tgtEl>
                                              <p:spTgt spid="62"/>
                                            </p:tgtEl>
                                            <p:attrNameLst>
                                              <p:attrName>style.rotation</p:attrName>
                                            </p:attrNameLst>
                                          </p:cBhvr>
                                          <p:tavLst>
                                            <p:tav tm="0">
                                              <p:val>
                                                <p:fltVal val="90"/>
                                              </p:val>
                                            </p:tav>
                                            <p:tav tm="100000">
                                              <p:val>
                                                <p:fltVal val="0"/>
                                              </p:val>
                                            </p:tav>
                                          </p:tavLst>
                                        </p:anim>
                                        <p:animEffect transition="in" filter="fade">
                                          <p:cBhvr>
                                            <p:cTn id="66" dur="500"/>
                                            <p:tgtEl>
                                              <p:spTgt spid="62"/>
                                            </p:tgtEl>
                                          </p:cBhvr>
                                        </p:animEffect>
                                      </p:childTnLst>
                                    </p:cTn>
                                  </p:par>
                                  <p:par>
                                    <p:cTn id="67" presetID="31" presetClass="entr" presetSubtype="0" fill="hold" grpId="0" nodeType="withEffect">
                                      <p:stCondLst>
                                        <p:cond delay="60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 calcmode="lin" valueType="num">
                                          <p:cBhvr>
                                            <p:cTn id="71" dur="500" fill="hold"/>
                                            <p:tgtEl>
                                              <p:spTgt spid="65"/>
                                            </p:tgtEl>
                                            <p:attrNameLst>
                                              <p:attrName>style.rotation</p:attrName>
                                            </p:attrNameLst>
                                          </p:cBhvr>
                                          <p:tavLst>
                                            <p:tav tm="0">
                                              <p:val>
                                                <p:fltVal val="90"/>
                                              </p:val>
                                            </p:tav>
                                            <p:tav tm="100000">
                                              <p:val>
                                                <p:fltVal val="0"/>
                                              </p:val>
                                            </p:tav>
                                          </p:tavLst>
                                        </p:anim>
                                        <p:animEffect transition="in" filter="fade">
                                          <p:cBhvr>
                                            <p:cTn id="72" dur="500"/>
                                            <p:tgtEl>
                                              <p:spTgt spid="65"/>
                                            </p:tgtEl>
                                          </p:cBhvr>
                                        </p:animEffect>
                                      </p:childTnLst>
                                    </p:cTn>
                                  </p:par>
                                  <p:par>
                                    <p:cTn id="73" presetID="31" presetClass="entr" presetSubtype="0" fill="hold" grpId="0" nodeType="withEffect">
                                      <p:stCondLst>
                                        <p:cond delay="70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 calcmode="lin" valueType="num">
                                          <p:cBhvr>
                                            <p:cTn id="77" dur="500" fill="hold"/>
                                            <p:tgtEl>
                                              <p:spTgt spid="63"/>
                                            </p:tgtEl>
                                            <p:attrNameLst>
                                              <p:attrName>style.rotation</p:attrName>
                                            </p:attrNameLst>
                                          </p:cBhvr>
                                          <p:tavLst>
                                            <p:tav tm="0">
                                              <p:val>
                                                <p:fltVal val="90"/>
                                              </p:val>
                                            </p:tav>
                                            <p:tav tm="100000">
                                              <p:val>
                                                <p:fltVal val="0"/>
                                              </p:val>
                                            </p:tav>
                                          </p:tavLst>
                                        </p:anim>
                                        <p:animEffect transition="in" filter="fade">
                                          <p:cBhvr>
                                            <p:cTn id="78" dur="500"/>
                                            <p:tgtEl>
                                              <p:spTgt spid="63"/>
                                            </p:tgtEl>
                                          </p:cBhvr>
                                        </p:animEffect>
                                      </p:childTnLst>
                                    </p:cTn>
                                  </p:par>
                                </p:childTnLst>
                              </p:cTn>
                            </p:par>
                            <p:par>
                              <p:cTn id="79" fill="hold">
                                <p:stCondLst>
                                  <p:cond delay="3100"/>
                                </p:stCondLst>
                                <p:childTnLst>
                                  <p:par>
                                    <p:cTn id="80" presetID="22" presetClass="entr" presetSubtype="8"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1000"/>
                                            <p:tgtEl>
                                              <p:spTgt spid="31"/>
                                            </p:tgtEl>
                                          </p:cBhvr>
                                        </p:animEffect>
                                      </p:childTnLst>
                                    </p:cTn>
                                  </p:par>
                                </p:childTnLst>
                              </p:cTn>
                            </p:par>
                            <p:par>
                              <p:cTn id="83" fill="hold">
                                <p:stCondLst>
                                  <p:cond delay="4100"/>
                                </p:stCondLst>
                                <p:childTnLst>
                                  <p:par>
                                    <p:cTn id="84" presetID="10" presetClass="entr" presetSubtype="0"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2000"/>
                                            <p:tgtEl>
                                              <p:spTgt spid="75"/>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p:tgtEl>
                                              <p:spTgt spid="42"/>
                                            </p:tgtEl>
                                            <p:attrNameLst>
                                              <p:attrName>ppt_x</p:attrName>
                                            </p:attrNameLst>
                                          </p:cBhvr>
                                          <p:tavLst>
                                            <p:tav tm="0">
                                              <p:val>
                                                <p:strVal val="#ppt_x-#ppt_w*1.125000"/>
                                              </p:val>
                                            </p:tav>
                                            <p:tav tm="100000">
                                              <p:val>
                                                <p:strVal val="#ppt_x"/>
                                              </p:val>
                                            </p:tav>
                                          </p:tavLst>
                                        </p:anim>
                                        <p:animEffect transition="in" filter="wipe(right)">
                                          <p:cBhvr>
                                            <p:cTn id="9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31" grpId="0" animBg="1"/>
          <p:bldP spid="57" grpId="0" animBg="1"/>
          <p:bldP spid="58" grpId="0" animBg="1"/>
          <p:bldP spid="59" grpId="0" animBg="1"/>
          <p:bldP spid="60" grpId="0" animBg="1"/>
          <p:bldP spid="61" grpId="0" animBg="1"/>
          <p:bldP spid="62" grpId="0" animBg="1"/>
          <p:bldP spid="63" grpId="0" animBg="1"/>
          <p:bldP spid="65" grpId="0" animBg="1"/>
          <p:bldP spid="4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9384" y="1180443"/>
            <a:ext cx="2071529"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RESEARCH MENTALITY </a:t>
            </a:r>
          </a:p>
          <a:p>
            <a:pPr algn="ctr"/>
            <a:r>
              <a:rPr lang="en-US" altLang="zh-CN" sz="1200" dirty="0" smtClean="0">
                <a:solidFill>
                  <a:srgbClr val="C00000"/>
                </a:solidFill>
                <a:latin typeface="Kozuka Gothic Pro R" pitchFamily="34" charset="-128"/>
                <a:ea typeface="Kozuka Gothic Pro R" pitchFamily="34" charset="-128"/>
              </a:rPr>
              <a:t>AND THE PROCESS</a:t>
            </a:r>
            <a:endParaRPr lang="zh-CN" altLang="en-US" sz="1200" dirty="0">
              <a:solidFill>
                <a:srgbClr val="C00000"/>
              </a:solidFill>
              <a:latin typeface="Kozuka Gothic Pro R" pitchFamily="34" charset="-128"/>
              <a:ea typeface="Kozuka Gothic Pro R" pitchFamily="34" charset="-128"/>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主目录</a:t>
            </a:r>
            <a:endParaRPr lang="zh-CN" altLang="en-US" sz="2000" spc="300" dirty="0">
              <a:latin typeface="方正兰亭细黑_GBK" pitchFamily="2" charset="-122"/>
              <a:ea typeface="方正兰亭细黑_GBK" pitchFamily="2"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798782"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课题背景及内容</a:t>
            </a:r>
            <a:endParaRPr lang="zh-CN" altLang="en-US" dirty="0">
              <a:latin typeface="方正兰亭细黑_GBK" pitchFamily="2" charset="-122"/>
              <a:ea typeface="方正兰亭细黑_GBK" pitchFamily="2" charset="-122"/>
            </a:endParaRPr>
          </a:p>
        </p:txBody>
      </p:sp>
      <p:sp>
        <p:nvSpPr>
          <p:cNvPr id="145" name="TextBox 144"/>
          <p:cNvSpPr txBox="1"/>
          <p:nvPr/>
        </p:nvSpPr>
        <p:spPr>
          <a:xfrm>
            <a:off x="2683025" y="4128070"/>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理论基础</a:t>
            </a:r>
          </a:p>
        </p:txBody>
      </p:sp>
      <p:sp>
        <p:nvSpPr>
          <p:cNvPr id="146" name="TextBox 145"/>
          <p:cNvSpPr txBox="1"/>
          <p:nvPr/>
        </p:nvSpPr>
        <p:spPr>
          <a:xfrm>
            <a:off x="3662754"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研究思路及过程</a:t>
            </a:r>
            <a:endParaRPr lang="zh-CN" altLang="en-US" dirty="0">
              <a:latin typeface="方正兰亭细黑_GBK" pitchFamily="2" charset="-122"/>
              <a:ea typeface="方正兰亭细黑_GBK" pitchFamily="2" charset="-122"/>
            </a:endParaRPr>
          </a:p>
        </p:txBody>
      </p:sp>
      <p:sp>
        <p:nvSpPr>
          <p:cNvPr id="147" name="TextBox 146"/>
          <p:cNvSpPr txBox="1"/>
          <p:nvPr/>
        </p:nvSpPr>
        <p:spPr>
          <a:xfrm>
            <a:off x="5219304" y="412807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实验数据结果</a:t>
            </a:r>
            <a:endParaRPr lang="zh-CN" altLang="en-US" dirty="0">
              <a:latin typeface="方正兰亭细黑_GBK" pitchFamily="2" charset="-122"/>
              <a:ea typeface="方正兰亭细黑_GBK" pitchFamily="2" charset="-122"/>
            </a:endParaRPr>
          </a:p>
        </p:txBody>
      </p:sp>
      <p:sp>
        <p:nvSpPr>
          <p:cNvPr id="148" name="TextBox 147"/>
          <p:cNvSpPr txBox="1"/>
          <p:nvPr/>
        </p:nvSpPr>
        <p:spPr>
          <a:xfrm>
            <a:off x="6493362"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解决方案及总结</a:t>
            </a:r>
            <a:endParaRPr lang="zh-CN" altLang="en-US" dirty="0">
              <a:latin typeface="方正兰亭细黑_GBK" pitchFamily="2" charset="-122"/>
              <a:ea typeface="方正兰亭细黑_GBK" pitchFamily="2" charset="-122"/>
            </a:endParaRPr>
          </a:p>
        </p:txBody>
      </p:sp>
      <p:sp>
        <p:nvSpPr>
          <p:cNvPr id="149" name="TextBox 148"/>
          <p:cNvSpPr txBox="1"/>
          <p:nvPr/>
        </p:nvSpPr>
        <p:spPr>
          <a:xfrm>
            <a:off x="655132" y="1165930"/>
            <a:ext cx="2148345"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BACKGROUND OF </a:t>
            </a:r>
          </a:p>
          <a:p>
            <a:pPr algn="ctr"/>
            <a:r>
              <a:rPr lang="en-US" altLang="zh-CN" sz="1200" dirty="0" smtClean="0">
                <a:solidFill>
                  <a:srgbClr val="C00000"/>
                </a:solidFill>
                <a:latin typeface="Kozuka Gothic Pro R" pitchFamily="34" charset="-128"/>
                <a:ea typeface="Kozuka Gothic Pro R" pitchFamily="34" charset="-128"/>
              </a:rPr>
              <a:t>THE SUBJECT AND CONTENT</a:t>
            </a:r>
            <a:endParaRPr lang="zh-CN" altLang="en-US" sz="1200" dirty="0">
              <a:solidFill>
                <a:srgbClr val="C00000"/>
              </a:solidFill>
              <a:latin typeface="Kozuka Gothic Pro R" pitchFamily="34" charset="-128"/>
              <a:ea typeface="Kozuka Gothic Pro R" pitchFamily="34" charset="-128"/>
            </a:endParaRPr>
          </a:p>
        </p:txBody>
      </p:sp>
      <p:sp>
        <p:nvSpPr>
          <p:cNvPr id="151" name="TextBox 150"/>
          <p:cNvSpPr txBox="1"/>
          <p:nvPr/>
        </p:nvSpPr>
        <p:spPr>
          <a:xfrm>
            <a:off x="5261799" y="4417978"/>
            <a:ext cx="1574918"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RESULTS OF </a:t>
            </a:r>
          </a:p>
          <a:p>
            <a:pPr algn="ctr"/>
            <a:r>
              <a:rPr lang="en-US" altLang="zh-CN" sz="1200" dirty="0" smtClean="0">
                <a:solidFill>
                  <a:srgbClr val="C00000"/>
                </a:solidFill>
                <a:latin typeface="Kozuka Gothic Pro R" pitchFamily="34" charset="-128"/>
                <a:ea typeface="Kozuka Gothic Pro R" pitchFamily="34" charset="-128"/>
              </a:rPr>
              <a:t>EXPRIMENTAL DATA</a:t>
            </a:r>
            <a:endParaRPr lang="zh-CN" altLang="en-US" sz="1200" dirty="0">
              <a:solidFill>
                <a:srgbClr val="C00000"/>
              </a:solidFill>
              <a:latin typeface="Kozuka Gothic Pro R" pitchFamily="34" charset="-128"/>
              <a:ea typeface="Kozuka Gothic Pro R" pitchFamily="34" charset="-128"/>
            </a:endParaRPr>
          </a:p>
        </p:txBody>
      </p:sp>
      <p:sp>
        <p:nvSpPr>
          <p:cNvPr id="152" name="TextBox 151"/>
          <p:cNvSpPr txBox="1"/>
          <p:nvPr/>
        </p:nvSpPr>
        <p:spPr>
          <a:xfrm>
            <a:off x="6771117" y="1171178"/>
            <a:ext cx="1271502"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SOLUTIONS </a:t>
            </a:r>
          </a:p>
          <a:p>
            <a:pPr algn="ctr"/>
            <a:r>
              <a:rPr lang="en-US" altLang="zh-CN" sz="1200" dirty="0" smtClean="0">
                <a:solidFill>
                  <a:srgbClr val="C00000"/>
                </a:solidFill>
                <a:latin typeface="Kozuka Gothic Pro R" pitchFamily="34" charset="-128"/>
                <a:ea typeface="Kozuka Gothic Pro R" pitchFamily="34" charset="-128"/>
              </a:rPr>
              <a:t>AND SUMMARY</a:t>
            </a:r>
            <a:endParaRPr lang="zh-CN" altLang="en-US" sz="1200" dirty="0">
              <a:solidFill>
                <a:srgbClr val="C00000"/>
              </a:solidFill>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5" name="TextBox 22"/>
          <p:cNvSpPr txBox="1"/>
          <p:nvPr/>
        </p:nvSpPr>
        <p:spPr>
          <a:xfrm>
            <a:off x="2520052" y="4540016"/>
            <a:ext cx="1560042"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THEORETICAL BASIS</a:t>
            </a:r>
            <a:endParaRPr lang="zh-CN" altLang="en-US" sz="12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9"/>
                                        </p:tgtEl>
                                        <p:attrNameLst>
                                          <p:attrName>style.visibility</p:attrName>
                                        </p:attrNameLst>
                                      </p:cBhvr>
                                      <p:to>
                                        <p:strVal val="visible"/>
                                      </p:to>
                                    </p:set>
                                    <p:anim calcmode="lin" valueType="num">
                                      <p:cBhvr additive="base">
                                        <p:cTn id="37" dur="500"/>
                                        <p:tgtEl>
                                          <p:spTgt spid="149"/>
                                        </p:tgtEl>
                                        <p:attrNameLst>
                                          <p:attrName>ppt_y</p:attrName>
                                        </p:attrNameLst>
                                      </p:cBhvr>
                                      <p:tavLst>
                                        <p:tav tm="0">
                                          <p:val>
                                            <p:strVal val="#ppt_y+#ppt_h*1.125000"/>
                                          </p:val>
                                        </p:tav>
                                        <p:tav tm="100000">
                                          <p:val>
                                            <p:strVal val="#ppt_y"/>
                                          </p:val>
                                        </p:tav>
                                      </p:tavLst>
                                    </p:anim>
                                    <p:animEffect transition="in" filter="wipe(up)">
                                      <p:cBhvr>
                                        <p:cTn id="38" dur="500"/>
                                        <p:tgtEl>
                                          <p:spTgt spid="14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 calcmode="lin" valueType="num">
                                      <p:cBhvr additive="base">
                                        <p:cTn id="41" dur="500"/>
                                        <p:tgtEl>
                                          <p:spTgt spid="144"/>
                                        </p:tgtEl>
                                        <p:attrNameLst>
                                          <p:attrName>ppt_y</p:attrName>
                                        </p:attrNameLst>
                                      </p:cBhvr>
                                      <p:tavLst>
                                        <p:tav tm="0">
                                          <p:val>
                                            <p:strVal val="#ppt_y+#ppt_h*1.125000"/>
                                          </p:val>
                                        </p:tav>
                                        <p:tav tm="100000">
                                          <p:val>
                                            <p:strVal val="#ppt_y"/>
                                          </p:val>
                                        </p:tav>
                                      </p:tavLst>
                                    </p:anim>
                                    <p:animEffect transition="in" filter="wipe(up)">
                                      <p:cBhvr>
                                        <p:cTn id="42" dur="500"/>
                                        <p:tgtEl>
                                          <p:spTgt spid="144"/>
                                        </p:tgtEl>
                                      </p:cBhvr>
                                    </p:animEffect>
                                  </p:childTnLst>
                                </p:cTn>
                              </p:par>
                              <p:par>
                                <p:cTn id="43" presetID="53" presetClass="entr" presetSubtype="16" fill="hold" nodeType="withEffect">
                                  <p:stCondLst>
                                    <p:cond delay="8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2" presetClass="entr" presetSubtype="1" fill="hold" grpId="0" nodeType="withEffect">
                                  <p:stCondLst>
                                    <p:cond delay="1300"/>
                                  </p:stCondLst>
                                  <p:childTnLst>
                                    <p:set>
                                      <p:cBhvr>
                                        <p:cTn id="49" dur="1" fill="hold">
                                          <p:stCondLst>
                                            <p:cond delay="0"/>
                                          </p:stCondLst>
                                        </p:cTn>
                                        <p:tgtEl>
                                          <p:spTgt spid="145"/>
                                        </p:tgtEl>
                                        <p:attrNameLst>
                                          <p:attrName>style.visibility</p:attrName>
                                        </p:attrNameLst>
                                      </p:cBhvr>
                                      <p:to>
                                        <p:strVal val="visible"/>
                                      </p:to>
                                    </p:set>
                                    <p:anim calcmode="lin" valueType="num">
                                      <p:cBhvr additive="base">
                                        <p:cTn id="50" dur="500"/>
                                        <p:tgtEl>
                                          <p:spTgt spid="145"/>
                                        </p:tgtEl>
                                        <p:attrNameLst>
                                          <p:attrName>ppt_y</p:attrName>
                                        </p:attrNameLst>
                                      </p:cBhvr>
                                      <p:tavLst>
                                        <p:tav tm="0">
                                          <p:val>
                                            <p:strVal val="#ppt_y-#ppt_h*1.125000"/>
                                          </p:val>
                                        </p:tav>
                                        <p:tav tm="100000">
                                          <p:val>
                                            <p:strVal val="#ppt_y"/>
                                          </p:val>
                                        </p:tav>
                                      </p:tavLst>
                                    </p:anim>
                                    <p:animEffect transition="in" filter="wipe(down)">
                                      <p:cBhvr>
                                        <p:cTn id="51" dur="500"/>
                                        <p:tgtEl>
                                          <p:spTgt spid="145"/>
                                        </p:tgtEl>
                                      </p:cBhvr>
                                    </p:animEffect>
                                  </p:childTnLst>
                                </p:cTn>
                              </p:par>
                              <p:par>
                                <p:cTn id="52" presetID="53" presetClass="entr" presetSubtype="16" fill="hold" nodeType="withEffect">
                                  <p:stCondLst>
                                    <p:cond delay="14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12" presetClass="entr" presetSubtype="4" fill="hold" grpId="0" nodeType="withEffect">
                                  <p:stCondLst>
                                    <p:cond delay="190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p:tgtEl>
                                          <p:spTgt spid="102"/>
                                        </p:tgtEl>
                                        <p:attrNameLst>
                                          <p:attrName>ppt_y</p:attrName>
                                        </p:attrNameLst>
                                      </p:cBhvr>
                                      <p:tavLst>
                                        <p:tav tm="0">
                                          <p:val>
                                            <p:strVal val="#ppt_y+#ppt_h*1.125000"/>
                                          </p:val>
                                        </p:tav>
                                        <p:tav tm="100000">
                                          <p:val>
                                            <p:strVal val="#ppt_y"/>
                                          </p:val>
                                        </p:tav>
                                      </p:tavLst>
                                    </p:anim>
                                    <p:animEffect transition="in" filter="wipe(up)">
                                      <p:cBhvr>
                                        <p:cTn id="60" dur="500"/>
                                        <p:tgtEl>
                                          <p:spTgt spid="102"/>
                                        </p:tgtEl>
                                      </p:cBhvr>
                                    </p:animEffect>
                                  </p:childTnLst>
                                </p:cTn>
                              </p:par>
                              <p:par>
                                <p:cTn id="61" presetID="12" presetClass="entr" presetSubtype="4" fill="hold" grpId="0" nodeType="withEffect">
                                  <p:stCondLst>
                                    <p:cond delay="1900"/>
                                  </p:stCondLst>
                                  <p:childTnLst>
                                    <p:set>
                                      <p:cBhvr>
                                        <p:cTn id="62" dur="1" fill="hold">
                                          <p:stCondLst>
                                            <p:cond delay="0"/>
                                          </p:stCondLst>
                                        </p:cTn>
                                        <p:tgtEl>
                                          <p:spTgt spid="146"/>
                                        </p:tgtEl>
                                        <p:attrNameLst>
                                          <p:attrName>style.visibility</p:attrName>
                                        </p:attrNameLst>
                                      </p:cBhvr>
                                      <p:to>
                                        <p:strVal val="visible"/>
                                      </p:to>
                                    </p:set>
                                    <p:anim calcmode="lin" valueType="num">
                                      <p:cBhvr additive="base">
                                        <p:cTn id="63" dur="500"/>
                                        <p:tgtEl>
                                          <p:spTgt spid="146"/>
                                        </p:tgtEl>
                                        <p:attrNameLst>
                                          <p:attrName>ppt_y</p:attrName>
                                        </p:attrNameLst>
                                      </p:cBhvr>
                                      <p:tavLst>
                                        <p:tav tm="0">
                                          <p:val>
                                            <p:strVal val="#ppt_y+#ppt_h*1.125000"/>
                                          </p:val>
                                        </p:tav>
                                        <p:tav tm="100000">
                                          <p:val>
                                            <p:strVal val="#ppt_y"/>
                                          </p:val>
                                        </p:tav>
                                      </p:tavLst>
                                    </p:anim>
                                    <p:animEffect transition="in" filter="wipe(up)">
                                      <p:cBhvr>
                                        <p:cTn id="64" dur="500"/>
                                        <p:tgtEl>
                                          <p:spTgt spid="146"/>
                                        </p:tgtEl>
                                      </p:cBhvr>
                                    </p:animEffect>
                                  </p:childTnLst>
                                </p:cTn>
                              </p:par>
                              <p:par>
                                <p:cTn id="65" presetID="53" presetClass="entr" presetSubtype="16" fill="hold" nodeType="withEffect">
                                  <p:stCondLst>
                                    <p:cond delay="22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2" presetClass="entr" presetSubtype="1" fill="hold" grpId="0" nodeType="withEffect">
                                  <p:stCondLst>
                                    <p:cond delay="2700"/>
                                  </p:stCondLst>
                                  <p:childTnLst>
                                    <p:set>
                                      <p:cBhvr>
                                        <p:cTn id="71" dur="1" fill="hold">
                                          <p:stCondLst>
                                            <p:cond delay="0"/>
                                          </p:stCondLst>
                                        </p:cTn>
                                        <p:tgtEl>
                                          <p:spTgt spid="147"/>
                                        </p:tgtEl>
                                        <p:attrNameLst>
                                          <p:attrName>style.visibility</p:attrName>
                                        </p:attrNameLst>
                                      </p:cBhvr>
                                      <p:to>
                                        <p:strVal val="visible"/>
                                      </p:to>
                                    </p:set>
                                    <p:anim calcmode="lin" valueType="num">
                                      <p:cBhvr additive="base">
                                        <p:cTn id="72" dur="500"/>
                                        <p:tgtEl>
                                          <p:spTgt spid="147"/>
                                        </p:tgtEl>
                                        <p:attrNameLst>
                                          <p:attrName>ppt_y</p:attrName>
                                        </p:attrNameLst>
                                      </p:cBhvr>
                                      <p:tavLst>
                                        <p:tav tm="0">
                                          <p:val>
                                            <p:strVal val="#ppt_y-#ppt_h*1.125000"/>
                                          </p:val>
                                        </p:tav>
                                        <p:tav tm="100000">
                                          <p:val>
                                            <p:strVal val="#ppt_y"/>
                                          </p:val>
                                        </p:tav>
                                      </p:tavLst>
                                    </p:anim>
                                    <p:animEffect transition="in" filter="wipe(down)">
                                      <p:cBhvr>
                                        <p:cTn id="73" dur="500"/>
                                        <p:tgtEl>
                                          <p:spTgt spid="147"/>
                                        </p:tgtEl>
                                      </p:cBhvr>
                                    </p:animEffect>
                                  </p:childTnLst>
                                </p:cTn>
                              </p:par>
                              <p:par>
                                <p:cTn id="74" presetID="12" presetClass="entr" presetSubtype="1" fill="hold" grpId="0" nodeType="withEffect">
                                  <p:stCondLst>
                                    <p:cond delay="2700"/>
                                  </p:stCondLst>
                                  <p:childTnLst>
                                    <p:set>
                                      <p:cBhvr>
                                        <p:cTn id="75" dur="1" fill="hold">
                                          <p:stCondLst>
                                            <p:cond delay="0"/>
                                          </p:stCondLst>
                                        </p:cTn>
                                        <p:tgtEl>
                                          <p:spTgt spid="151"/>
                                        </p:tgtEl>
                                        <p:attrNameLst>
                                          <p:attrName>style.visibility</p:attrName>
                                        </p:attrNameLst>
                                      </p:cBhvr>
                                      <p:to>
                                        <p:strVal val="visible"/>
                                      </p:to>
                                    </p:set>
                                    <p:anim calcmode="lin" valueType="num">
                                      <p:cBhvr additive="base">
                                        <p:cTn id="76" dur="500"/>
                                        <p:tgtEl>
                                          <p:spTgt spid="151"/>
                                        </p:tgtEl>
                                        <p:attrNameLst>
                                          <p:attrName>ppt_y</p:attrName>
                                        </p:attrNameLst>
                                      </p:cBhvr>
                                      <p:tavLst>
                                        <p:tav tm="0">
                                          <p:val>
                                            <p:strVal val="#ppt_y-#ppt_h*1.125000"/>
                                          </p:val>
                                        </p:tav>
                                        <p:tav tm="100000">
                                          <p:val>
                                            <p:strVal val="#ppt_y"/>
                                          </p:val>
                                        </p:tav>
                                      </p:tavLst>
                                    </p:anim>
                                    <p:animEffect transition="in" filter="wipe(down)">
                                      <p:cBhvr>
                                        <p:cTn id="77" dur="500"/>
                                        <p:tgtEl>
                                          <p:spTgt spid="151"/>
                                        </p:tgtEl>
                                      </p:cBhvr>
                                    </p:animEffect>
                                  </p:childTnLst>
                                </p:cTn>
                              </p:par>
                              <p:par>
                                <p:cTn id="78" presetID="53" presetClass="entr" presetSubtype="16" fill="hold" nodeType="withEffect">
                                  <p:stCondLst>
                                    <p:cond delay="280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par>
                                <p:cTn id="83" presetID="12" presetClass="entr" presetSubtype="4" fill="hold" grpId="0" nodeType="withEffect">
                                  <p:stCondLst>
                                    <p:cond delay="3200"/>
                                  </p:stCondLst>
                                  <p:childTnLst>
                                    <p:set>
                                      <p:cBhvr>
                                        <p:cTn id="84" dur="1" fill="hold">
                                          <p:stCondLst>
                                            <p:cond delay="0"/>
                                          </p:stCondLst>
                                        </p:cTn>
                                        <p:tgtEl>
                                          <p:spTgt spid="148"/>
                                        </p:tgtEl>
                                        <p:attrNameLst>
                                          <p:attrName>style.visibility</p:attrName>
                                        </p:attrNameLst>
                                      </p:cBhvr>
                                      <p:to>
                                        <p:strVal val="visible"/>
                                      </p:to>
                                    </p:set>
                                    <p:anim calcmode="lin" valueType="num">
                                      <p:cBhvr additive="base">
                                        <p:cTn id="85" dur="500"/>
                                        <p:tgtEl>
                                          <p:spTgt spid="148"/>
                                        </p:tgtEl>
                                        <p:attrNameLst>
                                          <p:attrName>ppt_y</p:attrName>
                                        </p:attrNameLst>
                                      </p:cBhvr>
                                      <p:tavLst>
                                        <p:tav tm="0">
                                          <p:val>
                                            <p:strVal val="#ppt_y+#ppt_h*1.125000"/>
                                          </p:val>
                                        </p:tav>
                                        <p:tav tm="100000">
                                          <p:val>
                                            <p:strVal val="#ppt_y"/>
                                          </p:val>
                                        </p:tav>
                                      </p:tavLst>
                                    </p:anim>
                                    <p:animEffect transition="in" filter="wipe(up)">
                                      <p:cBhvr>
                                        <p:cTn id="86" dur="500"/>
                                        <p:tgtEl>
                                          <p:spTgt spid="148"/>
                                        </p:tgtEl>
                                      </p:cBhvr>
                                    </p:animEffect>
                                  </p:childTnLst>
                                </p:cTn>
                              </p:par>
                              <p:par>
                                <p:cTn id="87" presetID="12" presetClass="entr" presetSubtype="4" fill="hold" grpId="0" nodeType="withEffect">
                                  <p:stCondLst>
                                    <p:cond delay="3200"/>
                                  </p:stCondLst>
                                  <p:childTnLst>
                                    <p:set>
                                      <p:cBhvr>
                                        <p:cTn id="88" dur="1" fill="hold">
                                          <p:stCondLst>
                                            <p:cond delay="0"/>
                                          </p:stCondLst>
                                        </p:cTn>
                                        <p:tgtEl>
                                          <p:spTgt spid="152"/>
                                        </p:tgtEl>
                                        <p:attrNameLst>
                                          <p:attrName>style.visibility</p:attrName>
                                        </p:attrNameLst>
                                      </p:cBhvr>
                                      <p:to>
                                        <p:strVal val="visible"/>
                                      </p:to>
                                    </p:set>
                                    <p:anim calcmode="lin" valueType="num">
                                      <p:cBhvr additive="base">
                                        <p:cTn id="89" dur="500"/>
                                        <p:tgtEl>
                                          <p:spTgt spid="152"/>
                                        </p:tgtEl>
                                        <p:attrNameLst>
                                          <p:attrName>ppt_y</p:attrName>
                                        </p:attrNameLst>
                                      </p:cBhvr>
                                      <p:tavLst>
                                        <p:tav tm="0">
                                          <p:val>
                                            <p:strVal val="#ppt_y+#ppt_h*1.125000"/>
                                          </p:val>
                                        </p:tav>
                                        <p:tav tm="100000">
                                          <p:val>
                                            <p:strVal val="#ppt_y"/>
                                          </p:val>
                                        </p:tav>
                                      </p:tavLst>
                                    </p:anim>
                                    <p:animEffect transition="in" filter="wipe(up)">
                                      <p:cBhvr>
                                        <p:cTn id="90" dur="500"/>
                                        <p:tgtEl>
                                          <p:spTgt spid="152"/>
                                        </p:tgtEl>
                                      </p:cBhvr>
                                    </p:animEffect>
                                  </p:childTnLst>
                                </p:cTn>
                              </p:par>
                            </p:childTnLst>
                          </p:cTn>
                        </p:par>
                        <p:par>
                          <p:cTn id="91" fill="hold">
                            <p:stCondLst>
                              <p:cond delay="5300"/>
                            </p:stCondLst>
                            <p:childTnLst>
                              <p:par>
                                <p:cTn id="92" presetID="10" presetClass="entr" presetSubtype="0" fill="hold" grpId="0" nodeType="afterEffect">
                                  <p:stCondLst>
                                    <p:cond delay="0"/>
                                  </p:stCondLst>
                                  <p:childTnLst>
                                    <p:set>
                                      <p:cBhvr>
                                        <p:cTn id="93" dur="1" fill="hold">
                                          <p:stCondLst>
                                            <p:cond delay="0"/>
                                          </p:stCondLst>
                                        </p:cTn>
                                        <p:tgtEl>
                                          <p:spTgt spid="153"/>
                                        </p:tgtEl>
                                        <p:attrNameLst>
                                          <p:attrName>style.visibility</p:attrName>
                                        </p:attrNameLst>
                                      </p:cBhvr>
                                      <p:to>
                                        <p:strVal val="visible"/>
                                      </p:to>
                                    </p:set>
                                    <p:animEffect transition="in" filter="fade">
                                      <p:cBhvr>
                                        <p:cTn id="94" dur="2000"/>
                                        <p:tgtEl>
                                          <p:spTgt spid="153"/>
                                        </p:tgtEl>
                                      </p:cBhvr>
                                    </p:animEffect>
                                  </p:childTnLst>
                                </p:cTn>
                              </p:par>
                              <p:par>
                                <p:cTn id="95" presetID="12" presetClass="entr" presetSubtype="8" fill="hold" grpId="0"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p:tgtEl>
                                          <p:spTgt spid="45"/>
                                        </p:tgtEl>
                                        <p:attrNameLst>
                                          <p:attrName>ppt_x</p:attrName>
                                        </p:attrNameLst>
                                      </p:cBhvr>
                                      <p:tavLst>
                                        <p:tav tm="0">
                                          <p:val>
                                            <p:strVal val="#ppt_x-#ppt_w*1.125000"/>
                                          </p:val>
                                        </p:tav>
                                        <p:tav tm="100000">
                                          <p:val>
                                            <p:strVal val="#ppt_x"/>
                                          </p:val>
                                        </p:tav>
                                      </p:tavLst>
                                    </p:anim>
                                    <p:animEffect transition="in" filter="wipe(righ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6" grpId="0"/>
      <p:bldP spid="107" grpId="0"/>
      <p:bldP spid="35" grpId="0" animBg="1"/>
      <p:bldP spid="144" grpId="0"/>
      <p:bldP spid="145" grpId="0"/>
      <p:bldP spid="146" grpId="0"/>
      <p:bldP spid="147" grpId="0"/>
      <p:bldP spid="148" grpId="0"/>
      <p:bldP spid="149" grpId="0"/>
      <p:bldP spid="151" grpId="0"/>
      <p:bldP spid="152" grpId="0"/>
      <p:bldP spid="153"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94347" y="1873428"/>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316403" y="2407528"/>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30200" y="1253351"/>
            <a:ext cx="2846358" cy="2846358"/>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187755" y="991410"/>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1</a:t>
              </a:r>
              <a:endParaRPr lang="zh-CN" altLang="en-US" sz="2500" b="1" dirty="0">
                <a:solidFill>
                  <a:srgbClr val="C00000"/>
                </a:solidFill>
                <a:latin typeface="微软雅黑" pitchFamily="34" charset="-122"/>
                <a:ea typeface="微软雅黑" pitchFamily="34" charset="-122"/>
              </a:endParaRPr>
            </a:p>
          </p:txBody>
        </p:sp>
      </p:grpSp>
      <p:grpSp>
        <p:nvGrpSpPr>
          <p:cNvPr id="15" name="组合 14"/>
          <p:cNvGrpSpPr/>
          <p:nvPr/>
        </p:nvGrpSpPr>
        <p:grpSpPr>
          <a:xfrm>
            <a:off x="4772035" y="2388520"/>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7" name="椭圆 16"/>
            <p:cNvSpPr/>
            <p:nvPr/>
          </p:nvSpPr>
          <p:spPr>
            <a:xfrm>
              <a:off x="392107" y="743844"/>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2</a:t>
              </a:r>
              <a:endParaRPr lang="zh-CN" altLang="en-US" sz="2500" b="1" dirty="0">
                <a:solidFill>
                  <a:srgbClr val="C00000"/>
                </a:solidFill>
                <a:latin typeface="微软雅黑" pitchFamily="34" charset="-122"/>
                <a:ea typeface="微软雅黑" pitchFamily="34" charset="-122"/>
              </a:endParaRPr>
            </a:p>
          </p:txBody>
        </p:sp>
      </p:grpSp>
      <p:grpSp>
        <p:nvGrpSpPr>
          <p:cNvPr id="18" name="组合 17"/>
          <p:cNvGrpSpPr/>
          <p:nvPr/>
        </p:nvGrpSpPr>
        <p:grpSpPr>
          <a:xfrm>
            <a:off x="3982700" y="3632047"/>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3</a:t>
              </a:r>
              <a:endParaRPr lang="zh-CN" altLang="en-US" sz="2500" b="1" dirty="0">
                <a:solidFill>
                  <a:srgbClr val="C00000"/>
                </a:solidFill>
                <a:latin typeface="微软雅黑" pitchFamily="34" charset="-122"/>
                <a:ea typeface="微软雅黑" pitchFamily="34" charset="-122"/>
              </a:endParaRPr>
            </a:p>
          </p:txBody>
        </p:sp>
      </p:grpSp>
      <p:sp>
        <p:nvSpPr>
          <p:cNvPr id="21" name="TextBox 20"/>
          <p:cNvSpPr txBox="1"/>
          <p:nvPr/>
        </p:nvSpPr>
        <p:spPr>
          <a:xfrm>
            <a:off x="547000" y="2190808"/>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研究</a:t>
            </a:r>
            <a:endParaRPr lang="en-US" altLang="zh-CN" sz="2800" b="1" dirty="0" smtClean="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过程</a:t>
            </a:r>
            <a:endParaRPr lang="zh-CN" altLang="en-US" sz="2800" b="1" dirty="0" smtClean="0">
              <a:solidFill>
                <a:schemeClr val="bg1"/>
              </a:solidFill>
              <a:latin typeface="微软雅黑" pitchFamily="34" charset="-122"/>
              <a:ea typeface="微软雅黑" pitchFamily="34" charset="-122"/>
            </a:endParaRPr>
          </a:p>
        </p:txBody>
      </p:sp>
      <p:sp>
        <p:nvSpPr>
          <p:cNvPr id="22" name="TextBox 21"/>
          <p:cNvSpPr txBox="1"/>
          <p:nvPr/>
        </p:nvSpPr>
        <p:spPr>
          <a:xfrm>
            <a:off x="4929254" y="695260"/>
            <a:ext cx="4046796" cy="1231106"/>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  搭建</a:t>
            </a:r>
            <a:r>
              <a:rPr lang="zh-CN" altLang="en-US" sz="1600" b="1" dirty="0" smtClean="0">
                <a:solidFill>
                  <a:schemeClr val="tx1">
                    <a:lumMod val="85000"/>
                    <a:lumOff val="15000"/>
                  </a:schemeClr>
                </a:solidFill>
                <a:latin typeface="微软雅黑" pitchFamily="34" charset="-122"/>
                <a:ea typeface="微软雅黑" pitchFamily="34" charset="-122"/>
              </a:rPr>
              <a:t>环境，参考深度学习、</a:t>
            </a:r>
            <a:r>
              <a:rPr lang="en-US" altLang="zh-CN" sz="1600" b="1" dirty="0" err="1" smtClean="0">
                <a:solidFill>
                  <a:schemeClr val="tx1">
                    <a:lumMod val="85000"/>
                    <a:lumOff val="15000"/>
                  </a:schemeClr>
                </a:solidFill>
                <a:latin typeface="微软雅黑" pitchFamily="34" charset="-122"/>
                <a:ea typeface="微软雅黑" pitchFamily="34" charset="-122"/>
              </a:rPr>
              <a:t>tensorflow</a:t>
            </a:r>
            <a:r>
              <a:rPr lang="zh-CN" altLang="en-US" sz="1600" b="1" dirty="0" smtClean="0">
                <a:solidFill>
                  <a:schemeClr val="tx1">
                    <a:lumMod val="85000"/>
                    <a:lumOff val="15000"/>
                  </a:schemeClr>
                </a:solidFill>
                <a:latin typeface="微软雅黑" pitchFamily="34" charset="-122"/>
                <a:ea typeface="微软雅黑" pitchFamily="34" charset="-122"/>
              </a:rPr>
              <a:t>框架相关教程及文献资料，</a:t>
            </a:r>
            <a:r>
              <a:rPr lang="zh-CN" altLang="en-US" sz="1600" b="1" dirty="0" smtClean="0">
                <a:solidFill>
                  <a:schemeClr val="tx1">
                    <a:lumMod val="85000"/>
                    <a:lumOff val="15000"/>
                  </a:schemeClr>
                </a:solidFill>
                <a:latin typeface="微软雅黑" pitchFamily="34" charset="-122"/>
                <a:ea typeface="微软雅黑" pitchFamily="34" charset="-122"/>
              </a:rPr>
              <a:t>调试</a:t>
            </a:r>
            <a:r>
              <a:rPr lang="zh-CN" altLang="en-US" sz="1600" b="1" dirty="0">
                <a:solidFill>
                  <a:schemeClr val="tx1">
                    <a:lumMod val="85000"/>
                    <a:lumOff val="15000"/>
                  </a:schemeClr>
                </a:solidFill>
                <a:latin typeface="微软雅黑" pitchFamily="34" charset="-122"/>
                <a:ea typeface="微软雅黑" pitchFamily="34" charset="-122"/>
              </a:rPr>
              <a:t>简单</a:t>
            </a:r>
            <a:r>
              <a:rPr lang="zh-CN" altLang="en-US" sz="1600" b="1" dirty="0" smtClean="0">
                <a:solidFill>
                  <a:schemeClr val="tx1">
                    <a:lumMod val="85000"/>
                    <a:lumOff val="15000"/>
                  </a:schemeClr>
                </a:solidFill>
                <a:latin typeface="微软雅黑" pitchFamily="34" charset="-122"/>
                <a:ea typeface="微软雅黑" pitchFamily="34" charset="-122"/>
              </a:rPr>
              <a:t>代码</a:t>
            </a:r>
            <a:r>
              <a:rPr lang="zh-CN" altLang="en-US" sz="1600" b="1" dirty="0" smtClean="0">
                <a:solidFill>
                  <a:schemeClr val="tx1">
                    <a:lumMod val="85000"/>
                    <a:lumOff val="15000"/>
                  </a:schemeClr>
                </a:solidFill>
                <a:latin typeface="微软雅黑" pitchFamily="34" charset="-122"/>
                <a:ea typeface="微软雅黑" pitchFamily="34" charset="-122"/>
              </a:rPr>
              <a:t>，熟悉使用</a:t>
            </a:r>
            <a:r>
              <a:rPr lang="en-US" altLang="zh-CN" sz="1600" b="1" dirty="0" err="1" smtClean="0">
                <a:solidFill>
                  <a:schemeClr val="tx1">
                    <a:lumMod val="85000"/>
                    <a:lumOff val="15000"/>
                  </a:schemeClr>
                </a:solidFill>
                <a:latin typeface="微软雅黑" pitchFamily="34" charset="-122"/>
                <a:ea typeface="微软雅黑" pitchFamily="34" charset="-122"/>
              </a:rPr>
              <a:t>tensorflow</a:t>
            </a:r>
            <a:r>
              <a:rPr lang="zh-CN" altLang="en-US" sz="1600" b="1" dirty="0" smtClean="0">
                <a:solidFill>
                  <a:schemeClr val="tx1">
                    <a:lumMod val="85000"/>
                    <a:lumOff val="15000"/>
                  </a:schemeClr>
                </a:solidFill>
                <a:latin typeface="微软雅黑" pitchFamily="34" charset="-122"/>
                <a:ea typeface="微软雅黑" pitchFamily="34" charset="-122"/>
              </a:rPr>
              <a:t>、</a:t>
            </a:r>
            <a:r>
              <a:rPr lang="en-US" altLang="zh-CN" sz="1600" b="1" dirty="0" err="1" smtClean="0">
                <a:solidFill>
                  <a:schemeClr val="tx1">
                    <a:lumMod val="85000"/>
                    <a:lumOff val="15000"/>
                  </a:schemeClr>
                </a:solidFill>
                <a:latin typeface="微软雅黑" pitchFamily="34" charset="-122"/>
                <a:ea typeface="微软雅黑" pitchFamily="34" charset="-122"/>
              </a:rPr>
              <a:t>tf</a:t>
            </a:r>
            <a:r>
              <a:rPr lang="en-US" altLang="zh-CN" sz="1600" b="1" dirty="0" smtClean="0">
                <a:solidFill>
                  <a:schemeClr val="tx1">
                    <a:lumMod val="85000"/>
                    <a:lumOff val="15000"/>
                  </a:schemeClr>
                </a:solidFill>
                <a:latin typeface="微软雅黑" pitchFamily="34" charset="-122"/>
                <a:ea typeface="微软雅黑" pitchFamily="34" charset="-122"/>
              </a:rPr>
              <a:t>-slim</a:t>
            </a:r>
            <a:r>
              <a:rPr lang="zh-CN" altLang="en-US" sz="1600" b="1" dirty="0" smtClean="0">
                <a:solidFill>
                  <a:schemeClr val="tx1">
                    <a:lumMod val="85000"/>
                    <a:lumOff val="15000"/>
                  </a:schemeClr>
                </a:solidFill>
                <a:latin typeface="微软雅黑" pitchFamily="34" charset="-122"/>
                <a:ea typeface="微软雅黑" pitchFamily="34" charset="-122"/>
              </a:rPr>
              <a:t>进行模型训练的工作流程，在实践中掌握该实验的基本理论知识。</a:t>
            </a:r>
            <a:endParaRPr lang="en-US" altLang="zh-CN" sz="1600" b="1" dirty="0">
              <a:solidFill>
                <a:schemeClr val="tx1">
                  <a:lumMod val="85000"/>
                  <a:lumOff val="15000"/>
                </a:schemeClr>
              </a:solidFill>
              <a:latin typeface="微软雅黑" pitchFamily="34" charset="-122"/>
              <a:ea typeface="微软雅黑" pitchFamily="34" charset="-122"/>
            </a:endParaRPr>
          </a:p>
        </p:txBody>
      </p:sp>
      <p:sp>
        <p:nvSpPr>
          <p:cNvPr id="25" name="TextBox 24"/>
          <p:cNvSpPr txBox="1"/>
          <p:nvPr/>
        </p:nvSpPr>
        <p:spPr>
          <a:xfrm>
            <a:off x="2784732" y="1601194"/>
            <a:ext cx="1752111" cy="2160591"/>
          </a:xfrm>
          <a:prstGeom prst="rect">
            <a:avLst/>
          </a:prstGeom>
          <a:noFill/>
        </p:spPr>
        <p:txBody>
          <a:bodyPr wrap="square" lIns="0" tIns="0" rIns="0" bIns="0" rtlCol="0">
            <a:spAutoFit/>
          </a:bodyPr>
          <a:lstStyle/>
          <a:p>
            <a:pPr algn="just">
              <a:lnSpc>
                <a:spcPct val="130000"/>
              </a:lnSpc>
            </a:pPr>
            <a:r>
              <a:rPr lang="zh-CN" altLang="en-US" dirty="0" smtClean="0">
                <a:latin typeface="微软雅黑" pitchFamily="34" charset="-122"/>
                <a:ea typeface="微软雅黑" pitchFamily="34" charset="-122"/>
              </a:rPr>
              <a:t>   本实验的目的是通过迁移学习，训练棉花分类模型，构建移动端棉花图像自动分级系统。</a:t>
            </a:r>
            <a:endParaRPr lang="en-US" altLang="zh-CN" dirty="0">
              <a:latin typeface="微软雅黑" pitchFamily="34" charset="-122"/>
              <a:ea typeface="微软雅黑" pitchFamily="34"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过程</a:t>
            </a: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535510" y="275970"/>
            <a:ext cx="1664238"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RESEARCH PROCESS</a:t>
            </a:r>
            <a:endParaRPr lang="zh-CN" altLang="en-US" sz="1200" dirty="0">
              <a:solidFill>
                <a:srgbClr val="C00000"/>
              </a:solidFill>
              <a:latin typeface="Kozuka Gothic Pro R" pitchFamily="34" charset="-128"/>
              <a:ea typeface="Kozuka Gothic Pro R" pitchFamily="34" charset="-128"/>
            </a:endParaRPr>
          </a:p>
        </p:txBody>
      </p:sp>
      <p:sp>
        <p:nvSpPr>
          <p:cNvPr id="33" name="TextBox 21"/>
          <p:cNvSpPr txBox="1"/>
          <p:nvPr/>
        </p:nvSpPr>
        <p:spPr>
          <a:xfrm>
            <a:off x="5504643" y="2328473"/>
            <a:ext cx="3471407" cy="1231106"/>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理解官方训练</a:t>
            </a:r>
            <a:r>
              <a:rPr lang="en-US" altLang="zh-CN" sz="1600" b="1" dirty="0" err="1" smtClean="0">
                <a:solidFill>
                  <a:schemeClr val="tx1">
                    <a:lumMod val="85000"/>
                    <a:lumOff val="15000"/>
                  </a:schemeClr>
                </a:solidFill>
                <a:latin typeface="微软雅黑" pitchFamily="34" charset="-122"/>
                <a:ea typeface="微软雅黑" pitchFamily="34" charset="-122"/>
              </a:rPr>
              <a:t>mobileNet</a:t>
            </a:r>
            <a:r>
              <a:rPr lang="zh-CN" altLang="en-US" sz="1600" b="1" dirty="0" smtClean="0">
                <a:solidFill>
                  <a:schemeClr val="tx1">
                    <a:lumMod val="85000"/>
                    <a:lumOff val="15000"/>
                  </a:schemeClr>
                </a:solidFill>
                <a:latin typeface="微软雅黑" pitchFamily="34" charset="-122"/>
                <a:ea typeface="微软雅黑" pitchFamily="34" charset="-122"/>
              </a:rPr>
              <a:t>模型实现</a:t>
            </a:r>
            <a:r>
              <a:rPr lang="en-US" altLang="zh-CN" sz="1600" b="1" dirty="0" smtClean="0">
                <a:solidFill>
                  <a:schemeClr val="tx1">
                    <a:lumMod val="85000"/>
                    <a:lumOff val="15000"/>
                  </a:schemeClr>
                </a:solidFill>
                <a:latin typeface="微软雅黑" pitchFamily="34" charset="-122"/>
                <a:ea typeface="微软雅黑" pitchFamily="34" charset="-122"/>
              </a:rPr>
              <a:t>flower</a:t>
            </a:r>
            <a:r>
              <a:rPr lang="zh-CN" altLang="en-US" sz="1600" b="1" dirty="0">
                <a:solidFill>
                  <a:schemeClr val="tx1">
                    <a:lumMod val="85000"/>
                    <a:lumOff val="15000"/>
                  </a:schemeClr>
                </a:solidFill>
                <a:latin typeface="微软雅黑" pitchFamily="34" charset="-122"/>
                <a:ea typeface="微软雅黑" pitchFamily="34" charset="-122"/>
              </a:rPr>
              <a:t>分类器</a:t>
            </a:r>
            <a:r>
              <a:rPr lang="zh-CN" altLang="en-US" sz="1600" b="1" dirty="0" smtClean="0">
                <a:solidFill>
                  <a:schemeClr val="tx1">
                    <a:lumMod val="85000"/>
                    <a:lumOff val="15000"/>
                  </a:schemeClr>
                </a:solidFill>
                <a:latin typeface="微软雅黑" pitchFamily="34" charset="-122"/>
                <a:ea typeface="微软雅黑" pitchFamily="34" charset="-122"/>
              </a:rPr>
              <a:t>，调试官方</a:t>
            </a:r>
            <a:r>
              <a:rPr lang="en-US" altLang="zh-CN" sz="1600" b="1" dirty="0" smtClean="0">
                <a:solidFill>
                  <a:schemeClr val="tx1">
                    <a:lumMod val="85000"/>
                    <a:lumOff val="15000"/>
                  </a:schemeClr>
                </a:solidFill>
                <a:latin typeface="微软雅黑" pitchFamily="34" charset="-122"/>
                <a:ea typeface="微软雅黑" pitchFamily="34" charset="-122"/>
              </a:rPr>
              <a:t>demo</a:t>
            </a:r>
            <a:r>
              <a:rPr lang="zh-CN" altLang="en-US" sz="1600" b="1" dirty="0">
                <a:solidFill>
                  <a:schemeClr val="tx1">
                    <a:lumMod val="85000"/>
                    <a:lumOff val="15000"/>
                  </a:schemeClr>
                </a:solidFill>
                <a:latin typeface="微软雅黑" pitchFamily="34" charset="-122"/>
                <a:ea typeface="微软雅黑" pitchFamily="34" charset="-122"/>
              </a:rPr>
              <a:t>，熟悉原始图像处理、模型参数</a:t>
            </a:r>
            <a:r>
              <a:rPr lang="zh-CN" altLang="en-US" sz="1600" b="1" dirty="0" smtClean="0">
                <a:solidFill>
                  <a:schemeClr val="tx1">
                    <a:lumMod val="85000"/>
                    <a:lumOff val="15000"/>
                  </a:schemeClr>
                </a:solidFill>
                <a:latin typeface="微软雅黑" pitchFamily="34" charset="-122"/>
                <a:ea typeface="微软雅黑" pitchFamily="34" charset="-122"/>
              </a:rPr>
              <a:t>配置过程，并将模型成功部署在移动端，掌握实验整体流程</a:t>
            </a:r>
            <a:r>
              <a:rPr lang="zh-CN" altLang="en-US" sz="1400" dirty="0" smtClean="0">
                <a:solidFill>
                  <a:schemeClr val="tx1">
                    <a:lumMod val="85000"/>
                    <a:lumOff val="15000"/>
                  </a:schemeClr>
                </a:solidFill>
                <a:latin typeface="微软雅黑" pitchFamily="34" charset="-122"/>
                <a:ea typeface="微软雅黑" pitchFamily="34" charset="-122"/>
              </a:rPr>
              <a:t>。</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4" name="TextBox 21"/>
          <p:cNvSpPr txBox="1"/>
          <p:nvPr/>
        </p:nvSpPr>
        <p:spPr>
          <a:xfrm>
            <a:off x="4716826" y="3961686"/>
            <a:ext cx="3643403" cy="738664"/>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处理棉花原始图像，输入模型进行训练模型训练，对比分析不同实验条件下的模型分类精度，进行移动端的部署配置。</a:t>
            </a:r>
            <a:endParaRPr lang="en-US" altLang="zh-CN" sz="1600" b="1"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71119766"/>
      </p:ext>
    </p:extLst>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childTnLst>
                              </p:cTn>
                            </p:par>
                            <p:par>
                              <p:cTn id="21" fill="hold">
                                <p:stCondLst>
                                  <p:cond delay="11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14:bounceEnd="44000">
                                          <p:cBhvr additive="base">
                                            <p:cTn id="24"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2600"/>
                                </p:stCondLst>
                                <p:childTnLst>
                                  <p:par>
                                    <p:cTn id="37" presetID="2" presetClass="entr" presetSubtype="1" fill="hold" nodeType="afterEffect" p14:presetBounceEnd="44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44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1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600"/>
                                </p:stCondLst>
                                <p:childTnLst>
                                  <p:par>
                                    <p:cTn id="46" presetID="52"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Scale>
                                          <p:cBhvr>
                                            <p:cTn id="48"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500" decel="50000" fill="hold">
                                              <p:stCondLst>
                                                <p:cond delay="0"/>
                                              </p:stCondLst>
                                            </p:cTn>
                                            <p:tgtEl>
                                              <p:spTgt spid="12"/>
                                            </p:tgtEl>
                                            <p:attrNameLst>
                                              <p:attrName>ppt_x</p:attrName>
                                              <p:attrName>ppt_y</p:attrName>
                                            </p:attrNameLst>
                                          </p:cBhvr>
                                        </p:animMotion>
                                        <p:animEffect transition="in" filter="fade">
                                          <p:cBhvr>
                                            <p:cTn id="50" dur="500"/>
                                            <p:tgtEl>
                                              <p:spTgt spid="12"/>
                                            </p:tgtEl>
                                          </p:cBhvr>
                                        </p:animEffect>
                                      </p:childTnLst>
                                    </p:cTn>
                                  </p:par>
                                </p:childTnLst>
                              </p:cTn>
                            </p:par>
                            <p:par>
                              <p:cTn id="51" fill="hold">
                                <p:stCondLst>
                                  <p:cond delay="41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childTnLst>
                              </p:cTn>
                            </p:par>
                            <p:par>
                              <p:cTn id="57" fill="hold">
                                <p:stCondLst>
                                  <p:cond delay="4600"/>
                                </p:stCondLst>
                                <p:childTnLst>
                                  <p:par>
                                    <p:cTn id="58" presetID="52"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Scale>
                                          <p:cBhvr>
                                            <p:cTn id="6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500" decel="50000" fill="hold">
                                              <p:stCondLst>
                                                <p:cond delay="0"/>
                                              </p:stCondLst>
                                            </p:cTn>
                                            <p:tgtEl>
                                              <p:spTgt spid="18"/>
                                            </p:tgtEl>
                                            <p:attrNameLst>
                                              <p:attrName>ppt_x</p:attrName>
                                              <p:attrName>ppt_y</p:attrName>
                                            </p:attrNameLst>
                                          </p:cBhvr>
                                        </p:animMotion>
                                        <p:animEffect transition="in" filter="fade">
                                          <p:cBhvr>
                                            <p:cTn id="62" dur="500"/>
                                            <p:tgtEl>
                                              <p:spTgt spid="18"/>
                                            </p:tgtEl>
                                          </p:cBhvr>
                                        </p:animEffect>
                                      </p:childTnLst>
                                    </p:cTn>
                                  </p:par>
                                </p:childTnLst>
                              </p:cTn>
                            </p:par>
                            <p:par>
                              <p:cTn id="63" fill="hold">
                                <p:stCondLst>
                                  <p:cond delay="5100"/>
                                </p:stCondLst>
                                <p:childTnLst>
                                  <p:par>
                                    <p:cTn id="64" presetID="2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5600"/>
                                </p:stCondLst>
                                <p:childTnLst>
                                  <p:par>
                                    <p:cTn id="68" presetID="26" presetClass="emph" presetSubtype="0" repeatCount="30000" fill="hold" nodeType="afterEffect">
                                      <p:stCondLst>
                                        <p:cond delay="0"/>
                                      </p:stCondLst>
                                      <p:childTnLst>
                                        <p:animEffect transition="out" filter="fade">
                                          <p:cBhvr>
                                            <p:cTn id="69" dur="100" tmFilter="0, 0; .2, .5; .8, .5; 1, 0"/>
                                            <p:tgtEl>
                                              <p:spTgt spid="3"/>
                                            </p:tgtEl>
                                          </p:cBhvr>
                                        </p:animEffect>
                                        <p:animScale>
                                          <p:cBhvr>
                                            <p:cTn id="70" dur="50" autoRev="1" fill="hold"/>
                                            <p:tgtEl>
                                              <p:spTgt spid="3"/>
                                            </p:tgtEl>
                                          </p:cBhvr>
                                          <p:by x="105000" y="105000"/>
                                        </p:animScale>
                                      </p:childTnLst>
                                    </p:cTn>
                                  </p:par>
                                  <p:par>
                                    <p:cTn id="71" presetID="12" presetClass="entr" presetSubtype="8" fill="hold" grpId="0" nodeType="withEffect">
                                      <p:stCondLst>
                                        <p:cond delay="60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p:tgtEl>
                                              <p:spTgt spid="32"/>
                                            </p:tgtEl>
                                            <p:attrNameLst>
                                              <p:attrName>ppt_x</p:attrName>
                                            </p:attrNameLst>
                                          </p:cBhvr>
                                          <p:tavLst>
                                            <p:tav tm="0">
                                              <p:val>
                                                <p:strVal val="#ppt_x-#ppt_w*1.125000"/>
                                              </p:val>
                                            </p:tav>
                                            <p:tav tm="100000">
                                              <p:val>
                                                <p:strVal val="#ppt_x"/>
                                              </p:val>
                                            </p:tav>
                                          </p:tavLst>
                                        </p:anim>
                                        <p:animEffect transition="in" filter="wipe(right)">
                                          <p:cBhvr>
                                            <p:cTn id="74" dur="500"/>
                                            <p:tgtEl>
                                              <p:spTgt spid="32"/>
                                            </p:tgtEl>
                                          </p:cBhvr>
                                        </p:animEffect>
                                      </p:childTnLst>
                                    </p:cTn>
                                  </p:par>
                                </p:childTnLst>
                              </p:cTn>
                            </p:par>
                            <p:par>
                              <p:cTn id="75" fill="hold">
                                <p:stCondLst>
                                  <p:cond delay="86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9100"/>
                                </p:stCondLst>
                                <p:childTnLst>
                                  <p:par>
                                    <p:cTn id="80" presetID="22" presetClass="entr" presetSubtype="8"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5" grpId="0"/>
          <p:bldP spid="28" grpId="0" animBg="1"/>
          <p:bldP spid="29" grpId="0"/>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childTnLst>
                              </p:cTn>
                            </p:par>
                            <p:par>
                              <p:cTn id="21" fill="hold">
                                <p:stCondLst>
                                  <p:cond delay="1100"/>
                                </p:stCondLst>
                                <p:childTnLst>
                                  <p:par>
                                    <p:cTn id="22" presetID="2" presetClass="entr" presetSubtype="4"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2600"/>
                                </p:stCondLst>
                                <p:childTnLst>
                                  <p:par>
                                    <p:cTn id="37" presetID="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1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600"/>
                                </p:stCondLst>
                                <p:childTnLst>
                                  <p:par>
                                    <p:cTn id="46" presetID="52"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Scale>
                                          <p:cBhvr>
                                            <p:cTn id="48"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500" decel="50000" fill="hold">
                                              <p:stCondLst>
                                                <p:cond delay="0"/>
                                              </p:stCondLst>
                                            </p:cTn>
                                            <p:tgtEl>
                                              <p:spTgt spid="12"/>
                                            </p:tgtEl>
                                            <p:attrNameLst>
                                              <p:attrName>ppt_x</p:attrName>
                                              <p:attrName>ppt_y</p:attrName>
                                            </p:attrNameLst>
                                          </p:cBhvr>
                                        </p:animMotion>
                                        <p:animEffect transition="in" filter="fade">
                                          <p:cBhvr>
                                            <p:cTn id="50" dur="500"/>
                                            <p:tgtEl>
                                              <p:spTgt spid="12"/>
                                            </p:tgtEl>
                                          </p:cBhvr>
                                        </p:animEffect>
                                      </p:childTnLst>
                                    </p:cTn>
                                  </p:par>
                                </p:childTnLst>
                              </p:cTn>
                            </p:par>
                            <p:par>
                              <p:cTn id="51" fill="hold">
                                <p:stCondLst>
                                  <p:cond delay="41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childTnLst>
                              </p:cTn>
                            </p:par>
                            <p:par>
                              <p:cTn id="57" fill="hold">
                                <p:stCondLst>
                                  <p:cond delay="4600"/>
                                </p:stCondLst>
                                <p:childTnLst>
                                  <p:par>
                                    <p:cTn id="58" presetID="52"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Scale>
                                          <p:cBhvr>
                                            <p:cTn id="6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500" decel="50000" fill="hold">
                                              <p:stCondLst>
                                                <p:cond delay="0"/>
                                              </p:stCondLst>
                                            </p:cTn>
                                            <p:tgtEl>
                                              <p:spTgt spid="18"/>
                                            </p:tgtEl>
                                            <p:attrNameLst>
                                              <p:attrName>ppt_x</p:attrName>
                                              <p:attrName>ppt_y</p:attrName>
                                            </p:attrNameLst>
                                          </p:cBhvr>
                                        </p:animMotion>
                                        <p:animEffect transition="in" filter="fade">
                                          <p:cBhvr>
                                            <p:cTn id="62" dur="500"/>
                                            <p:tgtEl>
                                              <p:spTgt spid="18"/>
                                            </p:tgtEl>
                                          </p:cBhvr>
                                        </p:animEffect>
                                      </p:childTnLst>
                                    </p:cTn>
                                  </p:par>
                                </p:childTnLst>
                              </p:cTn>
                            </p:par>
                            <p:par>
                              <p:cTn id="63" fill="hold">
                                <p:stCondLst>
                                  <p:cond delay="5100"/>
                                </p:stCondLst>
                                <p:childTnLst>
                                  <p:par>
                                    <p:cTn id="64" presetID="2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5600"/>
                                </p:stCondLst>
                                <p:childTnLst>
                                  <p:par>
                                    <p:cTn id="68" presetID="26" presetClass="emph" presetSubtype="0" repeatCount="30000" fill="hold" nodeType="afterEffect">
                                      <p:stCondLst>
                                        <p:cond delay="0"/>
                                      </p:stCondLst>
                                      <p:childTnLst>
                                        <p:animEffect transition="out" filter="fade">
                                          <p:cBhvr>
                                            <p:cTn id="69" dur="100" tmFilter="0, 0; .2, .5; .8, .5; 1, 0"/>
                                            <p:tgtEl>
                                              <p:spTgt spid="3"/>
                                            </p:tgtEl>
                                          </p:cBhvr>
                                        </p:animEffect>
                                        <p:animScale>
                                          <p:cBhvr>
                                            <p:cTn id="70" dur="50" autoRev="1" fill="hold"/>
                                            <p:tgtEl>
                                              <p:spTgt spid="3"/>
                                            </p:tgtEl>
                                          </p:cBhvr>
                                          <p:by x="105000" y="105000"/>
                                        </p:animScale>
                                      </p:childTnLst>
                                    </p:cTn>
                                  </p:par>
                                  <p:par>
                                    <p:cTn id="71" presetID="12" presetClass="entr" presetSubtype="8" fill="hold" grpId="0" nodeType="withEffect">
                                      <p:stCondLst>
                                        <p:cond delay="60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p:tgtEl>
                                              <p:spTgt spid="32"/>
                                            </p:tgtEl>
                                            <p:attrNameLst>
                                              <p:attrName>ppt_x</p:attrName>
                                            </p:attrNameLst>
                                          </p:cBhvr>
                                          <p:tavLst>
                                            <p:tav tm="0">
                                              <p:val>
                                                <p:strVal val="#ppt_x-#ppt_w*1.125000"/>
                                              </p:val>
                                            </p:tav>
                                            <p:tav tm="100000">
                                              <p:val>
                                                <p:strVal val="#ppt_x"/>
                                              </p:val>
                                            </p:tav>
                                          </p:tavLst>
                                        </p:anim>
                                        <p:animEffect transition="in" filter="wipe(right)">
                                          <p:cBhvr>
                                            <p:cTn id="74" dur="500"/>
                                            <p:tgtEl>
                                              <p:spTgt spid="32"/>
                                            </p:tgtEl>
                                          </p:cBhvr>
                                        </p:animEffect>
                                      </p:childTnLst>
                                    </p:cTn>
                                  </p:par>
                                </p:childTnLst>
                              </p:cTn>
                            </p:par>
                            <p:par>
                              <p:cTn id="75" fill="hold">
                                <p:stCondLst>
                                  <p:cond delay="86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9100"/>
                                </p:stCondLst>
                                <p:childTnLst>
                                  <p:par>
                                    <p:cTn id="80" presetID="22" presetClass="entr" presetSubtype="8"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5" grpId="0"/>
          <p:bldP spid="28" grpId="0" animBg="1"/>
          <p:bldP spid="29" grpId="0"/>
          <p:bldP spid="32" grpId="0"/>
          <p:bldP spid="33" grpId="0"/>
          <p:bldP spid="3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7542" y="1418759"/>
            <a:ext cx="3579826"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实验数据结果</a:t>
            </a: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第四部分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6" name="TextBox 15"/>
          <p:cNvSpPr txBox="1"/>
          <p:nvPr/>
        </p:nvSpPr>
        <p:spPr>
          <a:xfrm>
            <a:off x="4423535" y="2473414"/>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实验数据</a:t>
            </a:r>
            <a:endParaRPr lang="zh-CN" altLang="en-US" dirty="0">
              <a:latin typeface="方正兰亭细黑_GBK" pitchFamily="2" charset="-122"/>
              <a:ea typeface="方正兰亭细黑_GBK" pitchFamily="2" charset="-122"/>
            </a:endParaRPr>
          </a:p>
        </p:txBody>
      </p:sp>
      <p:sp>
        <p:nvSpPr>
          <p:cNvPr id="17" name="TextBox 16"/>
          <p:cNvSpPr txBox="1"/>
          <p:nvPr/>
        </p:nvSpPr>
        <p:spPr>
          <a:xfrm>
            <a:off x="4423535" y="288612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实验难点</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4423535" y="3298838"/>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a:t>
            </a:r>
            <a:r>
              <a:rPr lang="zh-CN" altLang="en-US" dirty="0">
                <a:latin typeface="方正兰亭细黑_GBK" pitchFamily="2" charset="-122"/>
                <a:ea typeface="方正兰亭细黑_GBK" pitchFamily="2" charset="-122"/>
              </a:rPr>
              <a:t>过程</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5502601" y="2551138"/>
            <a:ext cx="569708"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DATA</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02601" y="2959460"/>
            <a:ext cx="10920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DIFFICULTIES</a:t>
            </a:r>
            <a:endParaRPr lang="zh-CN" altLang="en-US" sz="1200" dirty="0">
              <a:solidFill>
                <a:srgbClr val="C00000"/>
              </a:solidFill>
              <a:latin typeface="Kozuka Gothic Pro R" pitchFamily="34" charset="-128"/>
              <a:ea typeface="Kozuka Gothic Pro R" pitchFamily="34" charset="-128"/>
            </a:endParaRPr>
          </a:p>
        </p:txBody>
      </p:sp>
      <p:sp>
        <p:nvSpPr>
          <p:cNvPr id="22" name="TextBox 21"/>
          <p:cNvSpPr txBox="1"/>
          <p:nvPr/>
        </p:nvSpPr>
        <p:spPr>
          <a:xfrm>
            <a:off x="5503465" y="3367782"/>
            <a:ext cx="859531"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PROCESS</a:t>
            </a:r>
            <a:endParaRPr lang="zh-CN" altLang="en-US" sz="1200" dirty="0">
              <a:solidFill>
                <a:srgbClr val="C00000"/>
              </a:solidFill>
              <a:latin typeface="Kozuka Gothic Pro R" pitchFamily="34" charset="-128"/>
              <a:ea typeface="Kozuka Gothic Pro R" pitchFamily="34" charset="-128"/>
            </a:endParaRPr>
          </a:p>
        </p:txBody>
      </p:sp>
      <p:sp>
        <p:nvSpPr>
          <p:cNvPr id="24" name="椭圆 23"/>
          <p:cNvSpPr/>
          <p:nvPr/>
        </p:nvSpPr>
        <p:spPr>
          <a:xfrm>
            <a:off x="4129647" y="25009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29647" y="293827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29647" y="33756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423536" y="3757994"/>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a:t>
            </a:r>
            <a:r>
              <a:rPr lang="zh-CN" altLang="en-US" dirty="0" smtClean="0">
                <a:latin typeface="方正兰亭细黑_GBK" pitchFamily="2" charset="-122"/>
                <a:ea typeface="方正兰亭细黑_GBK" pitchFamily="2" charset="-122"/>
              </a:rPr>
              <a:t>成果</a:t>
            </a:r>
            <a:endParaRPr lang="zh-CN" altLang="en-US" dirty="0">
              <a:latin typeface="方正兰亭细黑_GBK" pitchFamily="2" charset="-122"/>
              <a:ea typeface="方正兰亭细黑_GBK" pitchFamily="2" charset="-122"/>
            </a:endParaRPr>
          </a:p>
        </p:txBody>
      </p:sp>
      <p:sp>
        <p:nvSpPr>
          <p:cNvPr id="29" name="TextBox 28"/>
          <p:cNvSpPr txBox="1"/>
          <p:nvPr/>
        </p:nvSpPr>
        <p:spPr>
          <a:xfrm>
            <a:off x="5502602" y="3818159"/>
            <a:ext cx="1265090"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ACHIEVEMENTS</a:t>
            </a:r>
            <a:endParaRPr lang="zh-CN" altLang="en-US" sz="1200" dirty="0">
              <a:solidFill>
                <a:srgbClr val="C00000"/>
              </a:solidFill>
              <a:latin typeface="Kozuka Gothic Pro R" pitchFamily="34" charset="-128"/>
              <a:ea typeface="Kozuka Gothic Pro R" pitchFamily="34" charset="-128"/>
            </a:endParaRPr>
          </a:p>
        </p:txBody>
      </p:sp>
      <p:sp>
        <p:nvSpPr>
          <p:cNvPr id="30" name="椭圆 29"/>
          <p:cNvSpPr/>
          <p:nvPr/>
        </p:nvSpPr>
        <p:spPr>
          <a:xfrm>
            <a:off x="4129647" y="380527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p:tgtEl>
                                          <p:spTgt spid="30"/>
                                        </p:tgtEl>
                                        <p:attrNameLst>
                                          <p:attrName>ppt_x</p:attrName>
                                        </p:attrNameLst>
                                      </p:cBhvr>
                                      <p:tavLst>
                                        <p:tav tm="0">
                                          <p:val>
                                            <p:strVal val="#ppt_x-#ppt_w*1.125000"/>
                                          </p:val>
                                        </p:tav>
                                        <p:tav tm="100000">
                                          <p:val>
                                            <p:strVal val="#ppt_x"/>
                                          </p:val>
                                        </p:tav>
                                      </p:tavLst>
                                    </p:anim>
                                    <p:animEffect transition="in" filter="wipe(right)">
                                      <p:cBhvr>
                                        <p:cTn id="39" dur="500"/>
                                        <p:tgtEl>
                                          <p:spTgt spid="30"/>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p:tgtEl>
                                          <p:spTgt spid="17"/>
                                        </p:tgtEl>
                                        <p:attrNameLst>
                                          <p:attrName>ppt_x</p:attrName>
                                        </p:attrNameLst>
                                      </p:cBhvr>
                                      <p:tavLst>
                                        <p:tav tm="0">
                                          <p:val>
                                            <p:strVal val="#ppt_x-#ppt_w*1.125000"/>
                                          </p:val>
                                        </p:tav>
                                        <p:tav tm="100000">
                                          <p:val>
                                            <p:strVal val="#ppt_x"/>
                                          </p:val>
                                        </p:tav>
                                      </p:tavLst>
                                    </p:anim>
                                    <p:animEffect transition="in" filter="wipe(right)">
                                      <p:cBhvr>
                                        <p:cTn id="47" dur="500"/>
                                        <p:tgtEl>
                                          <p:spTgt spid="17"/>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ppt_x</p:attrName>
                                        </p:attrNameLst>
                                      </p:cBhvr>
                                      <p:tavLst>
                                        <p:tav tm="0">
                                          <p:val>
                                            <p:strVal val="#ppt_x-#ppt_w*1.125000"/>
                                          </p:val>
                                        </p:tav>
                                        <p:tav tm="100000">
                                          <p:val>
                                            <p:strVal val="#ppt_x"/>
                                          </p:val>
                                        </p:tav>
                                      </p:tavLst>
                                    </p:anim>
                                    <p:animEffect transition="in" filter="wipe(right)">
                                      <p:cBhvr>
                                        <p:cTn id="51" dur="500"/>
                                        <p:tgtEl>
                                          <p:spTgt spid="18"/>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ppt_x</p:attrName>
                                        </p:attrNameLst>
                                      </p:cBhvr>
                                      <p:tavLst>
                                        <p:tav tm="0">
                                          <p:val>
                                            <p:strVal val="#ppt_x-#ppt_w*1.125000"/>
                                          </p:val>
                                        </p:tav>
                                        <p:tav tm="100000">
                                          <p:val>
                                            <p:strVal val="#ppt_x"/>
                                          </p:val>
                                        </p:tav>
                                      </p:tavLst>
                                    </p:anim>
                                    <p:animEffect transition="in" filter="wipe(right)">
                                      <p:cBhvr>
                                        <p:cTn id="55" dur="500"/>
                                        <p:tgtEl>
                                          <p:spTgt spid="2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ppt_x</p:attrName>
                                        </p:attrNameLst>
                                      </p:cBhvr>
                                      <p:tavLst>
                                        <p:tav tm="0">
                                          <p:val>
                                            <p:strVal val="#ppt_x-#ppt_w*1.125000"/>
                                          </p:val>
                                        </p:tav>
                                        <p:tav tm="100000">
                                          <p:val>
                                            <p:strVal val="#ppt_x"/>
                                          </p:val>
                                        </p:tav>
                                      </p:tavLst>
                                    </p:anim>
                                    <p:animEffect transition="in" filter="wipe(right)">
                                      <p:cBhvr>
                                        <p:cTn id="59" dur="500"/>
                                        <p:tgtEl>
                                          <p:spTgt spid="20"/>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ppt_x</p:attrName>
                                        </p:attrNameLst>
                                      </p:cBhvr>
                                      <p:tavLst>
                                        <p:tav tm="0">
                                          <p:val>
                                            <p:strVal val="#ppt_x-#ppt_w*1.125000"/>
                                          </p:val>
                                        </p:tav>
                                        <p:tav tm="100000">
                                          <p:val>
                                            <p:strVal val="#ppt_x"/>
                                          </p:val>
                                        </p:tav>
                                      </p:tavLst>
                                    </p:anim>
                                    <p:animEffect transition="in" filter="wipe(right)">
                                      <p:cBhvr>
                                        <p:cTn id="63" dur="500"/>
                                        <p:tgtEl>
                                          <p:spTgt spid="21"/>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p:tgtEl>
                                          <p:spTgt spid="22"/>
                                        </p:tgtEl>
                                        <p:attrNameLst>
                                          <p:attrName>ppt_x</p:attrName>
                                        </p:attrNameLst>
                                      </p:cBhvr>
                                      <p:tavLst>
                                        <p:tav tm="0">
                                          <p:val>
                                            <p:strVal val="#ppt_x-#ppt_w*1.125000"/>
                                          </p:val>
                                        </p:tav>
                                        <p:tav tm="100000">
                                          <p:val>
                                            <p:strVal val="#ppt_x"/>
                                          </p:val>
                                        </p:tav>
                                      </p:tavLst>
                                    </p:anim>
                                    <p:animEffect transition="in" filter="wipe(right)">
                                      <p:cBhvr>
                                        <p:cTn id="67" dur="500"/>
                                        <p:tgtEl>
                                          <p:spTgt spid="22"/>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P spid="16" grpId="0"/>
      <p:bldP spid="17" grpId="0"/>
      <p:bldP spid="18" grpId="0"/>
      <p:bldP spid="20" grpId="0"/>
      <p:bldP spid="21" grpId="0"/>
      <p:bldP spid="22" grpId="0"/>
      <p:bldP spid="24" grpId="0" animBg="1"/>
      <p:bldP spid="25" grpId="0" animBg="1"/>
      <p:bldP spid="26" grpId="0" animBg="1"/>
      <p:bldP spid="28"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036896" y="181808"/>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 name="文本框 4"/>
          <p:cNvSpPr txBox="1"/>
          <p:nvPr/>
        </p:nvSpPr>
        <p:spPr>
          <a:xfrm>
            <a:off x="921657" y="203215"/>
            <a:ext cx="1287624" cy="369332"/>
          </a:xfrm>
          <a:prstGeom prst="rect">
            <a:avLst/>
          </a:prstGeom>
          <a:noFill/>
        </p:spPr>
        <p:txBody>
          <a:bodyPr wrap="square" rtlCol="0">
            <a:spAutoFit/>
          </a:bodyPr>
          <a:lstStyle/>
          <a:p>
            <a:r>
              <a:rPr lang="zh-CN" altLang="en-US" dirty="0" smtClean="0"/>
              <a:t>实验数据</a:t>
            </a:r>
            <a:endParaRPr lang="zh-CN" altLang="en-US" dirty="0"/>
          </a:p>
        </p:txBody>
      </p:sp>
      <p:sp>
        <p:nvSpPr>
          <p:cNvPr id="6" name="文本框 5"/>
          <p:cNvSpPr txBox="1"/>
          <p:nvPr/>
        </p:nvSpPr>
        <p:spPr>
          <a:xfrm>
            <a:off x="2209281" y="257140"/>
            <a:ext cx="1317690" cy="369332"/>
          </a:xfrm>
          <a:prstGeom prst="rect">
            <a:avLst/>
          </a:prstGeom>
          <a:noFill/>
        </p:spPr>
        <p:txBody>
          <a:bodyPr wrap="square" rtlCol="0">
            <a:spAutoFit/>
          </a:bodyPr>
          <a:lstStyle/>
          <a:p>
            <a:r>
              <a:rPr lang="en-US" altLang="zh-CN" dirty="0" smtClean="0">
                <a:solidFill>
                  <a:srgbClr val="C00000"/>
                </a:solidFill>
              </a:rPr>
              <a:t>DATA</a:t>
            </a:r>
            <a:endParaRPr lang="zh-CN" altLang="en-US" dirty="0">
              <a:solidFill>
                <a:srgbClr val="C00000"/>
              </a:solidFill>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37" y="834459"/>
            <a:ext cx="1859574" cy="1859574"/>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9085" y="828092"/>
            <a:ext cx="1865941" cy="1865941"/>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821052"/>
            <a:ext cx="1872981" cy="1872981"/>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1955" y="808144"/>
            <a:ext cx="1885889" cy="1885889"/>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353" y="2904377"/>
            <a:ext cx="1993086" cy="1993086"/>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4005" y="2904377"/>
            <a:ext cx="1993086" cy="1993086"/>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3220" y="2904378"/>
            <a:ext cx="1993086" cy="1993086"/>
          </a:xfrm>
          <a:prstGeom prst="rect">
            <a:avLst/>
          </a:prstGeom>
        </p:spPr>
      </p:pic>
    </p:spTree>
    <p:custDataLst>
      <p:tags r:id="rId1"/>
    </p:custDataLst>
    <p:extLst>
      <p:ext uri="{BB962C8B-B14F-4D97-AF65-F5344CB8AC3E}">
        <p14:creationId xmlns:p14="http://schemas.microsoft.com/office/powerpoint/2010/main" val="56309975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实验难点</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16573" y="267886"/>
            <a:ext cx="1394036"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DIFFICULTIES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82018" y="2960176"/>
            <a:ext cx="2040943" cy="461665"/>
          </a:xfrm>
          <a:prstGeom prst="rect">
            <a:avLst/>
          </a:prstGeom>
          <a:noFill/>
          <a:ln>
            <a:noFill/>
          </a:ln>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调</a:t>
            </a:r>
            <a:r>
              <a:rPr lang="zh-CN" altLang="en-US" sz="2400" b="1" dirty="0" smtClean="0">
                <a:solidFill>
                  <a:srgbClr val="C00000"/>
                </a:solidFill>
                <a:latin typeface="微软雅黑" panose="020B0503020204020204" pitchFamily="34" charset="-122"/>
                <a:ea typeface="微软雅黑" panose="020B0503020204020204" pitchFamily="34" charset="-122"/>
              </a:rPr>
              <a:t>参缺乏经验</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975500" y="2920604"/>
            <a:ext cx="2339102" cy="461665"/>
          </a:xfrm>
          <a:prstGeom prst="rect">
            <a:avLst/>
          </a:prstGeom>
          <a:noFill/>
          <a:ln>
            <a:noFill/>
          </a:ln>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移动</a:t>
            </a:r>
            <a:r>
              <a:rPr lang="zh-CN" altLang="en-US" sz="2400" b="1" dirty="0" smtClean="0">
                <a:solidFill>
                  <a:srgbClr val="C00000"/>
                </a:solidFill>
                <a:latin typeface="微软雅黑" panose="020B0503020204020204" pitchFamily="34" charset="-122"/>
                <a:ea typeface="微软雅黑" panose="020B0503020204020204" pitchFamily="34" charset="-122"/>
              </a:rPr>
              <a:t>端环境配置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784268" y="1633454"/>
            <a:ext cx="2339102" cy="461665"/>
          </a:xfrm>
          <a:prstGeom prst="rect">
            <a:avLst/>
          </a:prstGeom>
          <a:noFill/>
          <a:ln>
            <a:noFill/>
          </a:ln>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数据集相似度高</a:t>
            </a:r>
            <a:endParaRPr lang="en-US" altLang="zh-CN" sz="2400" b="1" dirty="0" smtClean="0">
              <a:solidFill>
                <a:srgbClr val="C00000"/>
              </a:solidFill>
              <a:latin typeface="微软雅黑" panose="020B0503020204020204" pitchFamily="34" charset="-122"/>
              <a:ea typeface="微软雅黑" panose="020B0503020204020204" pitchFamily="34" charset="-122"/>
            </a:endParaRPr>
          </a:p>
        </p:txBody>
      </p:sp>
      <p:sp>
        <p:nvSpPr>
          <p:cNvPr id="54" name="椭圆 34"/>
          <p:cNvSpPr/>
          <p:nvPr/>
        </p:nvSpPr>
        <p:spPr>
          <a:xfrm rot="10800000">
            <a:off x="3271788" y="1248229"/>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5400000">
            <a:off x="3475991" y="2475297"/>
            <a:ext cx="1061672" cy="1379360"/>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34"/>
          <p:cNvSpPr/>
          <p:nvPr/>
        </p:nvSpPr>
        <p:spPr>
          <a:xfrm>
            <a:off x="4703672" y="2309902"/>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rot="16200000">
            <a:off x="4508274" y="1051285"/>
            <a:ext cx="1061672" cy="1379360"/>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3" name="TextBox 52"/>
          <p:cNvSpPr txBox="1"/>
          <p:nvPr/>
        </p:nvSpPr>
        <p:spPr>
          <a:xfrm>
            <a:off x="5883134" y="1658484"/>
            <a:ext cx="2031325" cy="461665"/>
          </a:xfrm>
          <a:prstGeom prst="rect">
            <a:avLst/>
          </a:prstGeom>
          <a:noFill/>
          <a:ln>
            <a:noFill/>
          </a:ln>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数据集规模小</a:t>
            </a:r>
            <a:endParaRPr lang="en-US" altLang="zh-CN" sz="2400" b="1" dirty="0" smtClean="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33677070"/>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1" fill="hold" grpId="0" nodeType="afterEffect" p14:presetBounceEnd="40000">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14:bounceEnd="40000">
                                          <p:cBhvr additive="base">
                                            <p:cTn id="28"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54"/>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14:presetBounceEnd="40000">
                                      <p:stCondLst>
                                        <p:cond delay="300"/>
                                      </p:stCondLst>
                                      <p:childTnLst>
                                        <p:set>
                                          <p:cBhvr>
                                            <p:cTn id="31" dur="1" fill="hold">
                                              <p:stCondLst>
                                                <p:cond delay="0"/>
                                              </p:stCondLst>
                                            </p:cTn>
                                            <p:tgtEl>
                                              <p:spTgt spid="55"/>
                                            </p:tgtEl>
                                            <p:attrNameLst>
                                              <p:attrName>style.visibility</p:attrName>
                                            </p:attrNameLst>
                                          </p:cBhvr>
                                          <p:to>
                                            <p:strVal val="visible"/>
                                          </p:to>
                                        </p:set>
                                        <p:anim calcmode="lin" valueType="num" p14:bounceEnd="40000">
                                          <p:cBhvr additive="base">
                                            <p:cTn id="32" dur="5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55"/>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30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p:tgtEl>
                                              <p:spTgt spid="53"/>
                                            </p:tgtEl>
                                            <p:attrNameLst>
                                              <p:attrName>ppt_x</p:attrName>
                                            </p:attrNameLst>
                                          </p:cBhvr>
                                          <p:tavLst>
                                            <p:tav tm="0">
                                              <p:val>
                                                <p:strVal val="#ppt_x+#ppt_w*1.125000"/>
                                              </p:val>
                                            </p:tav>
                                            <p:tav tm="100000">
                                              <p:val>
                                                <p:strVal val="#ppt_x"/>
                                              </p:val>
                                            </p:tav>
                                          </p:tavLst>
                                        </p:anim>
                                        <p:animEffect transition="in" filter="wipe(left)">
                                          <p:cBhvr>
                                            <p:cTn id="37" dur="500"/>
                                            <p:tgtEl>
                                              <p:spTgt spid="53"/>
                                            </p:tgtEl>
                                          </p:cBhvr>
                                        </p:animEffect>
                                      </p:childTnLst>
                                    </p:cTn>
                                  </p:par>
                                  <p:par>
                                    <p:cTn id="38" presetID="2" presetClass="entr" presetSubtype="4" fill="hold" grpId="0" nodeType="withEffect" p14:presetBounceEnd="40000">
                                      <p:stCondLst>
                                        <p:cond delay="600"/>
                                      </p:stCondLst>
                                      <p:childTnLst>
                                        <p:set>
                                          <p:cBhvr>
                                            <p:cTn id="39" dur="1" fill="hold">
                                              <p:stCondLst>
                                                <p:cond delay="0"/>
                                              </p:stCondLst>
                                            </p:cTn>
                                            <p:tgtEl>
                                              <p:spTgt spid="58"/>
                                            </p:tgtEl>
                                            <p:attrNameLst>
                                              <p:attrName>style.visibility</p:attrName>
                                            </p:attrNameLst>
                                          </p:cBhvr>
                                          <p:to>
                                            <p:strVal val="visible"/>
                                          </p:to>
                                        </p:set>
                                        <p:anim calcmode="lin" valueType="num" p14:bounceEnd="40000">
                                          <p:cBhvr additive="base">
                                            <p:cTn id="40" dur="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41" dur="500" fill="hold"/>
                                            <p:tgtEl>
                                              <p:spTgt spid="58"/>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6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59"/>
                                            </p:tgtEl>
                                            <p:attrNameLst>
                                              <p:attrName>style.visibility</p:attrName>
                                            </p:attrNameLst>
                                          </p:cBhvr>
                                          <p:to>
                                            <p:strVal val="visible"/>
                                          </p:to>
                                        </p:set>
                                        <p:anim calcmode="lin" valueType="num" p14:bounceEnd="40000">
                                          <p:cBhvr additive="base">
                                            <p:cTn id="48" dur="50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9"/>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ppt_x</p:attrName>
                                            </p:attrNameLst>
                                          </p:cBhvr>
                                          <p:tavLst>
                                            <p:tav tm="0">
                                              <p:val>
                                                <p:strVal val="#ppt_x-#ppt_w*1.125000"/>
                                              </p:val>
                                            </p:tav>
                                            <p:tav tm="100000">
                                              <p:val>
                                                <p:strVal val="#ppt_x"/>
                                              </p:val>
                                            </p:tav>
                                          </p:tavLst>
                                        </p:anim>
                                        <p:animEffect transition="in" filter="wipe(right)">
                                          <p:cBhvr>
                                            <p:cTn id="53" dur="500"/>
                                            <p:tgtEl>
                                              <p:spTgt spid="4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2000"/>
                                            <p:tgtEl>
                                              <p:spTgt spid="67"/>
                                            </p:tgtEl>
                                          </p:cBhvr>
                                        </p:animEffect>
                                      </p:childTnLst>
                                    </p:cTn>
                                  </p:par>
                                  <p:par>
                                    <p:cTn id="58" presetID="12" presetClass="entr" presetSubtype="2" fill="hold" grpId="0" nodeType="withEffect">
                                      <p:stCondLst>
                                        <p:cond delay="3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ppt_x</p:attrName>
                                            </p:attrNameLst>
                                          </p:cBhvr>
                                          <p:tavLst>
                                            <p:tav tm="0">
                                              <p:val>
                                                <p:strVal val="#ppt_x+#ppt_w*1.125000"/>
                                              </p:val>
                                            </p:tav>
                                            <p:tav tm="100000">
                                              <p:val>
                                                <p:strVal val="#ppt_x"/>
                                              </p:val>
                                            </p:tav>
                                          </p:tavLst>
                                        </p:anim>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5" grpId="0"/>
          <p:bldP spid="46" grpId="0"/>
          <p:bldP spid="53" grpId="0"/>
          <p:bldP spid="54" grpId="0" animBg="1"/>
          <p:bldP spid="58" grpId="0" animBg="1"/>
          <p:bldP spid="67" grpId="0"/>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1"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ppt_x"/>
                                              </p:val>
                                            </p:tav>
                                            <p:tav tm="100000">
                                              <p:val>
                                                <p:strVal val="#ppt_x"/>
                                              </p:val>
                                            </p:tav>
                                          </p:tavLst>
                                        </p:anim>
                                        <p:anim calcmode="lin" valueType="num">
                                          <p:cBhvr additive="base">
                                            <p:cTn id="29" dur="500" fill="hold"/>
                                            <p:tgtEl>
                                              <p:spTgt spid="54"/>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stCondLst>
                                        <p:cond delay="30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par>
                                    <p:cTn id="34" presetID="12" presetClass="entr" presetSubtype="2" fill="hold" grpId="0" nodeType="withEffect">
                                      <p:stCondLst>
                                        <p:cond delay="30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p:tgtEl>
                                              <p:spTgt spid="53"/>
                                            </p:tgtEl>
                                            <p:attrNameLst>
                                              <p:attrName>ppt_x</p:attrName>
                                            </p:attrNameLst>
                                          </p:cBhvr>
                                          <p:tavLst>
                                            <p:tav tm="0">
                                              <p:val>
                                                <p:strVal val="#ppt_x+#ppt_w*1.125000"/>
                                              </p:val>
                                            </p:tav>
                                            <p:tav tm="100000">
                                              <p:val>
                                                <p:strVal val="#ppt_x"/>
                                              </p:val>
                                            </p:tav>
                                          </p:tavLst>
                                        </p:anim>
                                        <p:animEffect transition="in" filter="wipe(left)">
                                          <p:cBhvr>
                                            <p:cTn id="37" dur="500"/>
                                            <p:tgtEl>
                                              <p:spTgt spid="53"/>
                                            </p:tgtEl>
                                          </p:cBhvr>
                                        </p:animEffect>
                                      </p:childTnLst>
                                    </p:cTn>
                                  </p:par>
                                  <p:par>
                                    <p:cTn id="38" presetID="2" presetClass="entr" presetSubtype="4" fill="hold" grpId="0" nodeType="withEffect">
                                      <p:stCondLst>
                                        <p:cond delay="60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500" fill="hold"/>
                                            <p:tgtEl>
                                              <p:spTgt spid="58"/>
                                            </p:tgtEl>
                                            <p:attrNameLst>
                                              <p:attrName>ppt_x</p:attrName>
                                            </p:attrNameLst>
                                          </p:cBhvr>
                                          <p:tavLst>
                                            <p:tav tm="0">
                                              <p:val>
                                                <p:strVal val="#ppt_x"/>
                                              </p:val>
                                            </p:tav>
                                            <p:tav tm="100000">
                                              <p:val>
                                                <p:strVal val="#ppt_x"/>
                                              </p:val>
                                            </p:tav>
                                          </p:tavLst>
                                        </p:anim>
                                        <p:anim calcmode="lin" valueType="num">
                                          <p:cBhvr additive="base">
                                            <p:cTn id="41" dur="500" fill="hold"/>
                                            <p:tgtEl>
                                              <p:spTgt spid="58"/>
                                            </p:tgtEl>
                                            <p:attrNameLst>
                                              <p:attrName>ppt_y</p:attrName>
                                            </p:attrNameLst>
                                          </p:cBhvr>
                                          <p:tavLst>
                                            <p:tav tm="0">
                                              <p:val>
                                                <p:strVal val="1+#ppt_h/2"/>
                                              </p:val>
                                            </p:tav>
                                            <p:tav tm="100000">
                                              <p:val>
                                                <p:strVal val="#ppt_y"/>
                                              </p:val>
                                            </p:tav>
                                          </p:tavLst>
                                        </p:anim>
                                      </p:childTnLst>
                                    </p:cTn>
                                  </p:par>
                                  <p:par>
                                    <p:cTn id="42" presetID="12" presetClass="entr" presetSubtype="2" fill="hold" grpId="0" nodeType="withEffect">
                                      <p:stCondLst>
                                        <p:cond delay="6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par>
                                    <p:cTn id="46" presetID="2" presetClass="entr" presetSubtype="2" fill="hold" nodeType="withEffect">
                                      <p:stCondLst>
                                        <p:cond delay="90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ppt_x</p:attrName>
                                            </p:attrNameLst>
                                          </p:cBhvr>
                                          <p:tavLst>
                                            <p:tav tm="0">
                                              <p:val>
                                                <p:strVal val="#ppt_x-#ppt_w*1.125000"/>
                                              </p:val>
                                            </p:tav>
                                            <p:tav tm="100000">
                                              <p:val>
                                                <p:strVal val="#ppt_x"/>
                                              </p:val>
                                            </p:tav>
                                          </p:tavLst>
                                        </p:anim>
                                        <p:animEffect transition="in" filter="wipe(right)">
                                          <p:cBhvr>
                                            <p:cTn id="53" dur="500"/>
                                            <p:tgtEl>
                                              <p:spTgt spid="4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2000"/>
                                            <p:tgtEl>
                                              <p:spTgt spid="67"/>
                                            </p:tgtEl>
                                          </p:cBhvr>
                                        </p:animEffect>
                                      </p:childTnLst>
                                    </p:cTn>
                                  </p:par>
                                  <p:par>
                                    <p:cTn id="58" presetID="12" presetClass="entr" presetSubtype="2" fill="hold" grpId="0" nodeType="withEffect">
                                      <p:stCondLst>
                                        <p:cond delay="3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ppt_x</p:attrName>
                                            </p:attrNameLst>
                                          </p:cBhvr>
                                          <p:tavLst>
                                            <p:tav tm="0">
                                              <p:val>
                                                <p:strVal val="#ppt_x+#ppt_w*1.125000"/>
                                              </p:val>
                                            </p:tav>
                                            <p:tav tm="100000">
                                              <p:val>
                                                <p:strVal val="#ppt_x"/>
                                              </p:val>
                                            </p:tav>
                                          </p:tavLst>
                                        </p:anim>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5" grpId="0"/>
          <p:bldP spid="46" grpId="0"/>
          <p:bldP spid="53" grpId="0"/>
          <p:bldP spid="54" grpId="0" animBg="1"/>
          <p:bldP spid="58" grpId="0" animBg="1"/>
          <p:bldP spid="67" grpId="0"/>
          <p:bldP spid="2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过程</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405052" y="267886"/>
            <a:ext cx="1005403" cy="338554"/>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数据处理</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5" name="图片 34"/>
          <p:cNvPicPr/>
          <p:nvPr/>
        </p:nvPicPr>
        <p:blipFill rotWithShape="1">
          <a:blip r:embed="rId4">
            <a:extLst>
              <a:ext uri="{28A0092B-C50C-407E-A947-70E740481C1C}">
                <a14:useLocalDpi xmlns:a14="http://schemas.microsoft.com/office/drawing/2010/main" val="0"/>
              </a:ext>
            </a:extLst>
          </a:blip>
          <a:srcRect r="59045"/>
          <a:stretch/>
        </p:blipFill>
        <p:spPr>
          <a:xfrm>
            <a:off x="177668" y="751338"/>
            <a:ext cx="2213248" cy="2103829"/>
          </a:xfrm>
          <a:prstGeom prst="rect">
            <a:avLst/>
          </a:prstGeom>
        </p:spPr>
      </p:pic>
      <p:pic>
        <p:nvPicPr>
          <p:cNvPr id="36" name="图片 35"/>
          <p:cNvPicPr/>
          <p:nvPr/>
        </p:nvPicPr>
        <p:blipFill>
          <a:blip r:embed="rId5" cstate="print">
            <a:extLst>
              <a:ext uri="{28A0092B-C50C-407E-A947-70E740481C1C}">
                <a14:useLocalDpi xmlns:a14="http://schemas.microsoft.com/office/drawing/2010/main" val="0"/>
              </a:ext>
            </a:extLst>
          </a:blip>
          <a:stretch>
            <a:fillRect/>
          </a:stretch>
        </p:blipFill>
        <p:spPr>
          <a:xfrm>
            <a:off x="515257" y="3088963"/>
            <a:ext cx="1619949" cy="1806546"/>
          </a:xfrm>
          <a:prstGeom prst="rect">
            <a:avLst/>
          </a:prstGeom>
        </p:spPr>
      </p:pic>
      <p:cxnSp>
        <p:nvCxnSpPr>
          <p:cNvPr id="3" name="直接连接符 2"/>
          <p:cNvCxnSpPr/>
          <p:nvPr/>
        </p:nvCxnSpPr>
        <p:spPr>
          <a:xfrm flipH="1">
            <a:off x="2639058" y="641789"/>
            <a:ext cx="35248" cy="4501711"/>
          </a:xfrm>
          <a:prstGeom prst="line">
            <a:avLst/>
          </a:prstGeom>
        </p:spPr>
        <p:style>
          <a:lnRef idx="1">
            <a:schemeClr val="dk1"/>
          </a:lnRef>
          <a:fillRef idx="0">
            <a:schemeClr val="dk1"/>
          </a:fillRef>
          <a:effectRef idx="0">
            <a:schemeClr val="dk1"/>
          </a:effectRef>
          <a:fontRef idx="minor">
            <a:schemeClr val="tx1"/>
          </a:fontRef>
        </p:style>
      </p:cxnSp>
      <p:pic>
        <p:nvPicPr>
          <p:cNvPr id="39" name="图片 38"/>
          <p:cNvPicPr/>
          <p:nvPr/>
        </p:nvPicPr>
        <p:blipFill rotWithShape="1">
          <a:blip r:embed="rId6">
            <a:extLst>
              <a:ext uri="{28A0092B-C50C-407E-A947-70E740481C1C}">
                <a14:useLocalDpi xmlns:a14="http://schemas.microsoft.com/office/drawing/2010/main" val="0"/>
              </a:ext>
            </a:extLst>
          </a:blip>
          <a:srcRect r="31926"/>
          <a:stretch/>
        </p:blipFill>
        <p:spPr>
          <a:xfrm>
            <a:off x="2929615" y="1176140"/>
            <a:ext cx="2519464" cy="3153747"/>
          </a:xfrm>
          <a:prstGeom prst="rect">
            <a:avLst/>
          </a:prstGeom>
        </p:spPr>
      </p:pic>
      <p:cxnSp>
        <p:nvCxnSpPr>
          <p:cNvPr id="5" name="直接连接符 4"/>
          <p:cNvCxnSpPr/>
          <p:nvPr/>
        </p:nvCxnSpPr>
        <p:spPr>
          <a:xfrm>
            <a:off x="5728996" y="624114"/>
            <a:ext cx="0" cy="4519386"/>
          </a:xfrm>
          <a:prstGeom prst="line">
            <a:avLst/>
          </a:prstGeom>
        </p:spPr>
        <p:style>
          <a:lnRef idx="1">
            <a:schemeClr val="dk1"/>
          </a:lnRef>
          <a:fillRef idx="0">
            <a:schemeClr val="dk1"/>
          </a:fillRef>
          <a:effectRef idx="0">
            <a:schemeClr val="dk1"/>
          </a:effectRef>
          <a:fontRef idx="minor">
            <a:schemeClr val="tx1"/>
          </a:fontRef>
        </p:style>
      </p:cxnSp>
      <p:pic>
        <p:nvPicPr>
          <p:cNvPr id="42" name="图片 41"/>
          <p:cNvPicPr/>
          <p:nvPr/>
        </p:nvPicPr>
        <p:blipFill rotWithShape="1">
          <a:blip r:embed="rId7">
            <a:extLst>
              <a:ext uri="{28A0092B-C50C-407E-A947-70E740481C1C}">
                <a14:useLocalDpi xmlns:a14="http://schemas.microsoft.com/office/drawing/2010/main" val="0"/>
              </a:ext>
            </a:extLst>
          </a:blip>
          <a:srcRect r="40553" b="36959"/>
          <a:stretch/>
        </p:blipFill>
        <p:spPr>
          <a:xfrm>
            <a:off x="6014287" y="710230"/>
            <a:ext cx="2818324" cy="2272160"/>
          </a:xfrm>
          <a:prstGeom prst="rect">
            <a:avLst/>
          </a:prstGeom>
        </p:spPr>
      </p:pic>
      <p:pic>
        <p:nvPicPr>
          <p:cNvPr id="43" name="图片 42"/>
          <p:cNvPicPr/>
          <p:nvPr/>
        </p:nvPicPr>
        <p:blipFill rotWithShape="1">
          <a:blip r:embed="rId8">
            <a:extLst>
              <a:ext uri="{28A0092B-C50C-407E-A947-70E740481C1C}">
                <a14:useLocalDpi xmlns:a14="http://schemas.microsoft.com/office/drawing/2010/main" val="0"/>
              </a:ext>
            </a:extLst>
          </a:blip>
          <a:srcRect l="32863" t="2528" r="-1"/>
          <a:stretch/>
        </p:blipFill>
        <p:spPr>
          <a:xfrm>
            <a:off x="6456784" y="3093091"/>
            <a:ext cx="1933330" cy="1847462"/>
          </a:xfrm>
          <a:prstGeom prst="rect">
            <a:avLst/>
          </a:prstGeom>
        </p:spPr>
      </p:pic>
    </p:spTree>
    <p:custDataLst>
      <p:tags r:id="rId1"/>
    </p:custDataLst>
    <p:extLst>
      <p:ext uri="{BB962C8B-B14F-4D97-AF65-F5344CB8AC3E}">
        <p14:creationId xmlns:p14="http://schemas.microsoft.com/office/powerpoint/2010/main" val="425036875"/>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过程</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90916" y="267886"/>
            <a:ext cx="1005403" cy="338554"/>
          </a:xfrm>
          <a:prstGeom prst="rect">
            <a:avLst/>
          </a:prstGeom>
          <a:noFill/>
        </p:spPr>
        <p:txBody>
          <a:bodyPr wrap="non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数</a:t>
            </a:r>
            <a:r>
              <a:rPr lang="zh-CN" altLang="en-US" sz="1600" dirty="0" smtClean="0">
                <a:solidFill>
                  <a:srgbClr val="C00000"/>
                </a:solidFill>
                <a:latin typeface="微软雅黑" panose="020B0503020204020204" pitchFamily="34" charset="-122"/>
                <a:ea typeface="微软雅黑" panose="020B0503020204020204" pitchFamily="34" charset="-122"/>
              </a:rPr>
              <a:t>据处理</a:t>
            </a:r>
            <a:endParaRPr lang="zh-CN" altLang="en-US" sz="1600"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圆角矩形 107"/>
          <p:cNvSpPr/>
          <p:nvPr/>
        </p:nvSpPr>
        <p:spPr>
          <a:xfrm rot="5400000">
            <a:off x="3864548" y="2187256"/>
            <a:ext cx="2575331" cy="1161081"/>
          </a:xfrm>
          <a:prstGeom prst="roundRect">
            <a:avLst>
              <a:gd name="adj" fmla="val 50000"/>
            </a:avLst>
          </a:prstGeom>
          <a:solidFill>
            <a:srgbClr val="1A3F6C"/>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4723965" y="3100168"/>
            <a:ext cx="886646" cy="886646"/>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089505" y="1389120"/>
            <a:ext cx="1161081" cy="2666129"/>
            <a:chOff x="4013612" y="985436"/>
            <a:chExt cx="1443428" cy="3314468"/>
          </a:xfrm>
        </p:grpSpPr>
        <p:sp>
          <p:nvSpPr>
            <p:cNvPr id="113" name="圆角矩形 112"/>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圆角矩形 113"/>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a:off x="3232749" y="3093288"/>
            <a:ext cx="899981" cy="899981"/>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Box 123"/>
          <p:cNvSpPr txBox="1"/>
          <p:nvPr/>
        </p:nvSpPr>
        <p:spPr>
          <a:xfrm>
            <a:off x="3089505" y="1756678"/>
            <a:ext cx="1261884" cy="954107"/>
          </a:xfrm>
          <a:prstGeom prst="rect">
            <a:avLst/>
          </a:prstGeom>
          <a:noFill/>
        </p:spPr>
        <p:txBody>
          <a:bodyPr wrap="none" rtlCol="0">
            <a:spAutoFit/>
          </a:bodyPr>
          <a:lstStyle/>
          <a:p>
            <a:r>
              <a:rPr lang="zh-CN" altLang="en-US" sz="2800" b="1" dirty="0" smtClean="0">
                <a:latin typeface="Watford DB" pitchFamily="2" charset="0"/>
                <a:ea typeface="造字工房劲黑（非商用）常规体" pitchFamily="50" charset="-122"/>
              </a:rPr>
              <a:t>非均衡</a:t>
            </a:r>
            <a:endParaRPr lang="en-US" altLang="zh-CN" sz="2800" b="1" dirty="0" smtClean="0">
              <a:latin typeface="Watford DB" pitchFamily="2" charset="0"/>
              <a:ea typeface="造字工房劲黑（非商用）常规体" pitchFamily="50" charset="-122"/>
            </a:endParaRPr>
          </a:p>
          <a:p>
            <a:r>
              <a:rPr lang="zh-CN" altLang="en-US" sz="2800" b="1" dirty="0" smtClean="0">
                <a:latin typeface="Watford DB" pitchFamily="2" charset="0"/>
                <a:ea typeface="造字工房劲黑（非商用）常规体" pitchFamily="50" charset="-122"/>
              </a:rPr>
              <a:t>分布</a:t>
            </a:r>
            <a:endParaRPr lang="zh-CN" altLang="en-US" sz="2800" b="1" dirty="0">
              <a:latin typeface="Watford DB" pitchFamily="2" charset="0"/>
              <a:ea typeface="造字工房劲黑（非商用）常规体" pitchFamily="50" charset="-122"/>
            </a:endParaRPr>
          </a:p>
        </p:txBody>
      </p: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123"/>
          <p:cNvSpPr txBox="1"/>
          <p:nvPr/>
        </p:nvSpPr>
        <p:spPr>
          <a:xfrm>
            <a:off x="4670739" y="1780783"/>
            <a:ext cx="902811" cy="954107"/>
          </a:xfrm>
          <a:prstGeom prst="rect">
            <a:avLst/>
          </a:prstGeom>
          <a:noFill/>
        </p:spPr>
        <p:txBody>
          <a:bodyPr wrap="none" rtlCol="0">
            <a:spAutoFit/>
          </a:bodyPr>
          <a:lstStyle/>
          <a:p>
            <a:r>
              <a:rPr lang="zh-CN" altLang="en-US" sz="2800" b="1" dirty="0" smtClean="0">
                <a:solidFill>
                  <a:schemeClr val="bg1"/>
                </a:solidFill>
                <a:latin typeface="Watford DB" pitchFamily="2" charset="0"/>
                <a:ea typeface="造字工房劲黑（非商用）常规体" pitchFamily="50" charset="-122"/>
              </a:rPr>
              <a:t>均衡</a:t>
            </a:r>
            <a:endParaRPr lang="en-US" altLang="zh-CN" sz="2800" b="1" dirty="0" smtClean="0">
              <a:solidFill>
                <a:schemeClr val="bg1"/>
              </a:solidFill>
              <a:latin typeface="Watford DB" pitchFamily="2" charset="0"/>
              <a:ea typeface="造字工房劲黑（非商用）常规体" pitchFamily="50" charset="-122"/>
            </a:endParaRPr>
          </a:p>
          <a:p>
            <a:r>
              <a:rPr lang="zh-CN" altLang="en-US" sz="2800" b="1" dirty="0" smtClean="0">
                <a:solidFill>
                  <a:schemeClr val="bg1"/>
                </a:solidFill>
                <a:latin typeface="Watford DB" pitchFamily="2" charset="0"/>
                <a:ea typeface="造字工房劲黑（非商用）常规体" pitchFamily="50" charset="-122"/>
              </a:rPr>
              <a:t>分布</a:t>
            </a:r>
            <a:endParaRPr lang="zh-CN" altLang="en-US" sz="2800" b="1" dirty="0">
              <a:solidFill>
                <a:schemeClr val="bg1"/>
              </a:solidFill>
              <a:latin typeface="Watford DB" pitchFamily="2" charset="0"/>
              <a:ea typeface="造字工房劲黑（非商用）常规体" pitchFamily="50" charset="-122"/>
            </a:endParaRPr>
          </a:p>
        </p:txBody>
      </p:sp>
      <p:sp>
        <p:nvSpPr>
          <p:cNvPr id="38" name="TextBox 21"/>
          <p:cNvSpPr txBox="1"/>
          <p:nvPr/>
        </p:nvSpPr>
        <p:spPr>
          <a:xfrm>
            <a:off x="794371" y="1248229"/>
            <a:ext cx="3084553" cy="3016210"/>
          </a:xfrm>
          <a:prstGeom prst="rect">
            <a:avLst/>
          </a:prstGeom>
          <a:noFill/>
        </p:spPr>
        <p:txBody>
          <a:bodyPr wrap="square" lIns="0" tIns="0" rIns="0" bIns="0" rtlCol="0">
            <a:spAutoFit/>
          </a:bodyPr>
          <a:lstStyle/>
          <a:p>
            <a:pPr algn="just"/>
            <a:r>
              <a:rPr lang="en-US" altLang="zh-CN" sz="2800" dirty="0" smtClean="0">
                <a:solidFill>
                  <a:schemeClr val="tx1">
                    <a:lumMod val="85000"/>
                    <a:lumOff val="15000"/>
                  </a:schemeClr>
                </a:solidFill>
                <a:latin typeface="微软雅黑" pitchFamily="34" charset="-122"/>
                <a:ea typeface="微软雅黑" pitchFamily="34" charset="-122"/>
              </a:rPr>
              <a:t>gm:   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go:    821</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lm:    833</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a:solidFill>
                  <a:schemeClr val="tx1">
                    <a:lumMod val="85000"/>
                    <a:lumOff val="15000"/>
                  </a:schemeClr>
                </a:solidFill>
                <a:latin typeface="微软雅黑" pitchFamily="34" charset="-122"/>
                <a:ea typeface="微软雅黑" pitchFamily="34" charset="-122"/>
              </a:rPr>
              <a:t>m</a:t>
            </a:r>
            <a:r>
              <a:rPr lang="en-US" altLang="zh-CN" sz="2800" dirty="0" smtClean="0">
                <a:solidFill>
                  <a:schemeClr val="tx1">
                    <a:lumMod val="85000"/>
                    <a:lumOff val="15000"/>
                  </a:schemeClr>
                </a:solidFill>
                <a:latin typeface="微软雅黑" pitchFamily="34" charset="-122"/>
                <a:ea typeface="微软雅黑" pitchFamily="34" charset="-122"/>
              </a:rPr>
              <a:t>:     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a:solidFill>
                  <a:schemeClr val="tx1">
                    <a:lumMod val="85000"/>
                    <a:lumOff val="15000"/>
                  </a:schemeClr>
                </a:solidFill>
                <a:latin typeface="微软雅黑" pitchFamily="34" charset="-122"/>
                <a:ea typeface="微软雅黑" pitchFamily="34" charset="-122"/>
              </a:rPr>
              <a:t>s</a:t>
            </a:r>
            <a:r>
              <a:rPr lang="en-US" altLang="zh-CN" sz="2800" dirty="0" err="1" smtClean="0">
                <a:solidFill>
                  <a:schemeClr val="tx1">
                    <a:lumMod val="85000"/>
                    <a:lumOff val="15000"/>
                  </a:schemeClr>
                </a:solidFill>
                <a:latin typeface="微软雅黑" pitchFamily="34" charset="-122"/>
                <a:ea typeface="微软雅黑" pitchFamily="34" charset="-122"/>
              </a:rPr>
              <a:t>go</a:t>
            </a:r>
            <a:r>
              <a:rPr lang="en-US" altLang="zh-CN" sz="2800" dirty="0" smtClean="0">
                <a:solidFill>
                  <a:schemeClr val="tx1">
                    <a:lumMod val="85000"/>
                    <a:lumOff val="15000"/>
                  </a:schemeClr>
                </a:solidFill>
                <a:latin typeface="微软雅黑" pitchFamily="34" charset="-122"/>
                <a:ea typeface="微软雅黑" pitchFamily="34" charset="-122"/>
              </a:rPr>
              <a:t>:  835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a:solidFill>
                  <a:schemeClr val="tx1">
                    <a:lumMod val="85000"/>
                    <a:lumOff val="15000"/>
                  </a:schemeClr>
                </a:solidFill>
                <a:latin typeface="微软雅黑" pitchFamily="34" charset="-122"/>
                <a:ea typeface="微软雅黑" pitchFamily="34" charset="-122"/>
              </a:rPr>
              <a:t>s</a:t>
            </a:r>
            <a:r>
              <a:rPr lang="en-US" altLang="zh-CN" sz="2800" dirty="0" err="1" smtClean="0">
                <a:solidFill>
                  <a:schemeClr val="tx1">
                    <a:lumMod val="85000"/>
                    <a:lumOff val="15000"/>
                  </a:schemeClr>
                </a:solidFill>
                <a:latin typeface="微软雅黑" pitchFamily="34" charset="-122"/>
                <a:ea typeface="微软雅黑" pitchFamily="34" charset="-122"/>
              </a:rPr>
              <a:t>lm</a:t>
            </a:r>
            <a:r>
              <a:rPr lang="en-US" altLang="zh-CN" sz="2800" dirty="0" smtClean="0">
                <a:solidFill>
                  <a:schemeClr val="tx1">
                    <a:lumMod val="85000"/>
                    <a:lumOff val="15000"/>
                  </a:schemeClr>
                </a:solidFill>
                <a:latin typeface="微软雅黑" pitchFamily="34" charset="-122"/>
                <a:ea typeface="微软雅黑" pitchFamily="34" charset="-122"/>
              </a:rPr>
              <a:t>:  848</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smtClean="0">
                <a:solidFill>
                  <a:schemeClr val="tx1">
                    <a:lumMod val="85000"/>
                    <a:lumOff val="15000"/>
                  </a:schemeClr>
                </a:solidFill>
                <a:latin typeface="微软雅黑" pitchFamily="34" charset="-122"/>
                <a:ea typeface="微软雅黑" pitchFamily="34" charset="-122"/>
              </a:rPr>
              <a:t>sm</a:t>
            </a:r>
            <a:r>
              <a:rPr lang="en-US" altLang="zh-CN" sz="2800" dirty="0" smtClean="0">
                <a:solidFill>
                  <a:schemeClr val="tx1">
                    <a:lumMod val="85000"/>
                    <a:lumOff val="15000"/>
                  </a:schemeClr>
                </a:solidFill>
                <a:latin typeface="微软雅黑" pitchFamily="34" charset="-122"/>
                <a:ea typeface="微软雅黑" pitchFamily="34" charset="-122"/>
              </a:rPr>
              <a:t>:   855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p:txBody>
      </p:sp>
      <p:sp>
        <p:nvSpPr>
          <p:cNvPr id="41" name="TextBox 21"/>
          <p:cNvSpPr txBox="1"/>
          <p:nvPr/>
        </p:nvSpPr>
        <p:spPr>
          <a:xfrm>
            <a:off x="6053841" y="2022033"/>
            <a:ext cx="1828693" cy="861774"/>
          </a:xfrm>
          <a:prstGeom prst="rect">
            <a:avLst/>
          </a:prstGeom>
          <a:noFill/>
        </p:spPr>
        <p:txBody>
          <a:bodyPr wrap="square" lIns="0" tIns="0" rIns="0" bIns="0" rtlCol="0">
            <a:spAutoFit/>
          </a:bodyPr>
          <a:lstStyle/>
          <a:p>
            <a:pPr algn="just"/>
            <a:r>
              <a:rPr lang="zh-CN" altLang="en-US" sz="2800" dirty="0" smtClean="0">
                <a:solidFill>
                  <a:schemeClr val="tx1">
                    <a:lumMod val="85000"/>
                    <a:lumOff val="15000"/>
                  </a:schemeClr>
                </a:solidFill>
                <a:latin typeface="微软雅黑" pitchFamily="34" charset="-122"/>
                <a:ea typeface="微软雅黑" pitchFamily="34" charset="-122"/>
              </a:rPr>
              <a:t>各个类别</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zh-CN" altLang="en-US" sz="2800" dirty="0" smtClean="0">
                <a:solidFill>
                  <a:schemeClr val="tx1">
                    <a:lumMod val="85000"/>
                    <a:lumOff val="15000"/>
                  </a:schemeClr>
                </a:solidFill>
                <a:latin typeface="微软雅黑" pitchFamily="34" charset="-122"/>
                <a:ea typeface="微软雅黑" pitchFamily="34" charset="-122"/>
              </a:rPr>
              <a:t>均为</a:t>
            </a:r>
            <a:r>
              <a:rPr lang="en-US" altLang="zh-CN" sz="2800" dirty="0" smtClean="0">
                <a:solidFill>
                  <a:schemeClr val="tx1">
                    <a:lumMod val="85000"/>
                    <a:lumOff val="15000"/>
                  </a:schemeClr>
                </a:solidFill>
                <a:latin typeface="微软雅黑" pitchFamily="34" charset="-122"/>
                <a:ea typeface="微软雅黑" pitchFamily="34" charset="-122"/>
              </a:rPr>
              <a:t>850</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076889165"/>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grpId="0" nodeType="withEffect" p14:presetBounceEnd="44000">
                                      <p:stCondLst>
                                        <p:cond delay="400"/>
                                      </p:stCondLst>
                                      <p:childTnLst>
                                        <p:set>
                                          <p:cBhvr>
                                            <p:cTn id="26" dur="1" fill="hold">
                                              <p:stCondLst>
                                                <p:cond delay="0"/>
                                              </p:stCondLst>
                                            </p:cTn>
                                            <p:tgtEl>
                                              <p:spTgt spid="115"/>
                                            </p:tgtEl>
                                            <p:attrNameLst>
                                              <p:attrName>style.visibility</p:attrName>
                                            </p:attrNameLst>
                                          </p:cBhvr>
                                          <p:to>
                                            <p:strVal val="visible"/>
                                          </p:to>
                                        </p:set>
                                        <p:anim calcmode="lin" valueType="num" p14:bounceEnd="44000">
                                          <p:cBhvr additive="base">
                                            <p:cTn id="27" dur="300" fill="hold"/>
                                            <p:tgtEl>
                                              <p:spTgt spid="115"/>
                                            </p:tgtEl>
                                            <p:attrNameLst>
                                              <p:attrName>ppt_x</p:attrName>
                                            </p:attrNameLst>
                                          </p:cBhvr>
                                          <p:tavLst>
                                            <p:tav tm="0">
                                              <p:val>
                                                <p:strVal val="#ppt_x"/>
                                              </p:val>
                                            </p:tav>
                                            <p:tav tm="100000">
                                              <p:val>
                                                <p:strVal val="#ppt_x"/>
                                              </p:val>
                                            </p:tav>
                                          </p:tavLst>
                                        </p:anim>
                                        <p:anim calcmode="lin" valueType="num" p14:bounceEnd="44000">
                                          <p:cBhvr additive="base">
                                            <p:cTn id="28" dur="300" fill="hold"/>
                                            <p:tgtEl>
                                              <p:spTgt spid="1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14:bounceEnd="44000">
                                          <p:cBhvr additive="base">
                                            <p:cTn id="31" dur="300" fill="hold"/>
                                            <p:tgtEl>
                                              <p:spTgt spid="109"/>
                                            </p:tgtEl>
                                            <p:attrNameLst>
                                              <p:attrName>ppt_x</p:attrName>
                                            </p:attrNameLst>
                                          </p:cBhvr>
                                          <p:tavLst>
                                            <p:tav tm="0">
                                              <p:val>
                                                <p:strVal val="#ppt_x"/>
                                              </p:val>
                                            </p:tav>
                                            <p:tav tm="100000">
                                              <p:val>
                                                <p:strVal val="#ppt_x"/>
                                              </p:val>
                                            </p:tav>
                                          </p:tavLst>
                                        </p:anim>
                                        <p:anim calcmode="lin" valueType="num" p14:bounceEnd="44000">
                                          <p:cBhvr additive="base">
                                            <p:cTn id="32" dur="300" fill="hold"/>
                                            <p:tgtEl>
                                              <p:spTgt spid="109"/>
                                            </p:tgtEl>
                                            <p:attrNameLst>
                                              <p:attrName>ppt_y</p:attrName>
                                            </p:attrNameLst>
                                          </p:cBhvr>
                                          <p:tavLst>
                                            <p:tav tm="0">
                                              <p:val>
                                                <p:strVal val="1+#ppt_h/2"/>
                                              </p:val>
                                            </p:tav>
                                            <p:tav tm="100000">
                                              <p:val>
                                                <p:strVal val="#ppt_y"/>
                                              </p:val>
                                            </p:tav>
                                          </p:tavLst>
                                        </p:anim>
                                      </p:childTnLst>
                                    </p:cTn>
                                  </p:par>
                                  <p:par>
                                    <p:cTn id="33" presetID="22" presetClass="entr" presetSubtype="4" fill="hold" nodeType="withEffect">
                                      <p:stCondLst>
                                        <p:cond delay="700"/>
                                      </p:stCondLst>
                                      <p:childTnLst>
                                        <p:set>
                                          <p:cBhvr>
                                            <p:cTn id="34" dur="1" fill="hold">
                                              <p:stCondLst>
                                                <p:cond delay="0"/>
                                              </p:stCondLst>
                                            </p:cTn>
                                            <p:tgtEl>
                                              <p:spTgt spid="112"/>
                                            </p:tgtEl>
                                            <p:attrNameLst>
                                              <p:attrName>style.visibility</p:attrName>
                                            </p:attrNameLst>
                                          </p:cBhvr>
                                          <p:to>
                                            <p:strVal val="visible"/>
                                          </p:to>
                                        </p:set>
                                        <p:animEffect transition="in" filter="wipe(down)">
                                          <p:cBhvr>
                                            <p:cTn id="35" dur="500"/>
                                            <p:tgtEl>
                                              <p:spTgt spid="112"/>
                                            </p:tgtEl>
                                          </p:cBhvr>
                                        </p:animEffect>
                                      </p:childTnLst>
                                    </p:cTn>
                                  </p:par>
                                  <p:par>
                                    <p:cTn id="36" presetID="22" presetClass="entr" presetSubtype="4" fill="hold" grpId="0" nodeType="withEffect">
                                      <p:stCondLst>
                                        <p:cond delay="900"/>
                                      </p:stCondLst>
                                      <p:childTnLst>
                                        <p:set>
                                          <p:cBhvr>
                                            <p:cTn id="37" dur="1" fill="hold">
                                              <p:stCondLst>
                                                <p:cond delay="0"/>
                                              </p:stCondLst>
                                            </p:cTn>
                                            <p:tgtEl>
                                              <p:spTgt spid="108"/>
                                            </p:tgtEl>
                                            <p:attrNameLst>
                                              <p:attrName>style.visibility</p:attrName>
                                            </p:attrNameLst>
                                          </p:cBhvr>
                                          <p:to>
                                            <p:strVal val="visible"/>
                                          </p:to>
                                        </p:set>
                                        <p:animEffect transition="in" filter="wipe(down)">
                                          <p:cBhvr>
                                            <p:cTn id="38" dur="500"/>
                                            <p:tgtEl>
                                              <p:spTgt spid="108"/>
                                            </p:tgtEl>
                                          </p:cBhvr>
                                        </p:animEffect>
                                      </p:childTnLst>
                                    </p:cTn>
                                  </p:par>
                                  <p:par>
                                    <p:cTn id="39" presetID="12" presetClass="entr" presetSubtype="1" fill="hold" grpId="0" nodeType="withEffect">
                                      <p:stCondLst>
                                        <p:cond delay="120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p:tgtEl>
                                              <p:spTgt spid="124"/>
                                            </p:tgtEl>
                                            <p:attrNameLst>
                                              <p:attrName>ppt_y</p:attrName>
                                            </p:attrNameLst>
                                          </p:cBhvr>
                                          <p:tavLst>
                                            <p:tav tm="0">
                                              <p:val>
                                                <p:strVal val="#ppt_y-#ppt_h*1.125000"/>
                                              </p:val>
                                            </p:tav>
                                            <p:tav tm="100000">
                                              <p:val>
                                                <p:strVal val="#ppt_y"/>
                                              </p:val>
                                            </p:tav>
                                          </p:tavLst>
                                        </p:anim>
                                        <p:animEffect transition="in" filter="wipe(down)">
                                          <p:cBhvr>
                                            <p:cTn id="42" dur="500"/>
                                            <p:tgtEl>
                                              <p:spTgt spid="124"/>
                                            </p:tgtEl>
                                          </p:cBhvr>
                                        </p:animEffect>
                                      </p:childTnLst>
                                    </p:cTn>
                                  </p:par>
                                </p:childTnLst>
                              </p:cTn>
                            </p:par>
                            <p:par>
                              <p:cTn id="43" fill="hold">
                                <p:stCondLst>
                                  <p:cond delay="2300"/>
                                </p:stCondLst>
                                <p:childTnLst>
                                  <p:par>
                                    <p:cTn id="44" presetID="10" presetClass="entr" presetSubtype="0" fill="hold" grpId="0" nodeType="after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2000"/>
                                            <p:tgtEl>
                                              <p:spTgt spid="135"/>
                                            </p:tgtEl>
                                          </p:cBhvr>
                                        </p:animEffect>
                                      </p:childTnLst>
                                    </p:cTn>
                                  </p:par>
                                  <p:par>
                                    <p:cTn id="47" presetID="12" presetClass="entr" presetSubtype="1" fill="hold" grpId="0" nodeType="withEffect">
                                      <p:stCondLst>
                                        <p:cond delay="12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p:tgtEl>
                                              <p:spTgt spid="37"/>
                                            </p:tgtEl>
                                            <p:attrNameLst>
                                              <p:attrName>ppt_y</p:attrName>
                                            </p:attrNameLst>
                                          </p:cBhvr>
                                          <p:tavLst>
                                            <p:tav tm="0">
                                              <p:val>
                                                <p:strVal val="#ppt_y-#ppt_h*1.125000"/>
                                              </p:val>
                                            </p:tav>
                                            <p:tav tm="100000">
                                              <p:val>
                                                <p:strVal val="#ppt_y"/>
                                              </p:val>
                                            </p:tav>
                                          </p:tavLst>
                                        </p:anim>
                                        <p:animEffect transition="in" filter="wipe(down)">
                                          <p:cBhvr>
                                            <p:cTn id="50" dur="500"/>
                                            <p:tgtEl>
                                              <p:spTgt spid="37"/>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4800"/>
                                </p:stCondLst>
                                <p:childTnLst>
                                  <p:par>
                                    <p:cTn id="56" presetID="2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08" grpId="0" animBg="1"/>
          <p:bldP spid="115" grpId="0" animBg="1"/>
          <p:bldP spid="124" grpId="0"/>
          <p:bldP spid="135" grpId="0"/>
          <p:bldP spid="37" grpId="0"/>
          <p:bldP spid="38"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grpId="0" nodeType="withEffect">
                                      <p:stCondLst>
                                        <p:cond delay="400"/>
                                      </p:stCondLst>
                                      <p:childTnLst>
                                        <p:set>
                                          <p:cBhvr>
                                            <p:cTn id="26" dur="1" fill="hold">
                                              <p:stCondLst>
                                                <p:cond delay="0"/>
                                              </p:stCondLst>
                                            </p:cTn>
                                            <p:tgtEl>
                                              <p:spTgt spid="115"/>
                                            </p:tgtEl>
                                            <p:attrNameLst>
                                              <p:attrName>style.visibility</p:attrName>
                                            </p:attrNameLst>
                                          </p:cBhvr>
                                          <p:to>
                                            <p:strVal val="visible"/>
                                          </p:to>
                                        </p:set>
                                        <p:anim calcmode="lin" valueType="num">
                                          <p:cBhvr additive="base">
                                            <p:cTn id="27" dur="300" fill="hold"/>
                                            <p:tgtEl>
                                              <p:spTgt spid="115"/>
                                            </p:tgtEl>
                                            <p:attrNameLst>
                                              <p:attrName>ppt_x</p:attrName>
                                            </p:attrNameLst>
                                          </p:cBhvr>
                                          <p:tavLst>
                                            <p:tav tm="0">
                                              <p:val>
                                                <p:strVal val="#ppt_x"/>
                                              </p:val>
                                            </p:tav>
                                            <p:tav tm="100000">
                                              <p:val>
                                                <p:strVal val="#ppt_x"/>
                                              </p:val>
                                            </p:tav>
                                          </p:tavLst>
                                        </p:anim>
                                        <p:anim calcmode="lin" valueType="num">
                                          <p:cBhvr additive="base">
                                            <p:cTn id="28" dur="300" fill="hold"/>
                                            <p:tgtEl>
                                              <p:spTgt spid="1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300" fill="hold"/>
                                            <p:tgtEl>
                                              <p:spTgt spid="109"/>
                                            </p:tgtEl>
                                            <p:attrNameLst>
                                              <p:attrName>ppt_x</p:attrName>
                                            </p:attrNameLst>
                                          </p:cBhvr>
                                          <p:tavLst>
                                            <p:tav tm="0">
                                              <p:val>
                                                <p:strVal val="#ppt_x"/>
                                              </p:val>
                                            </p:tav>
                                            <p:tav tm="100000">
                                              <p:val>
                                                <p:strVal val="#ppt_x"/>
                                              </p:val>
                                            </p:tav>
                                          </p:tavLst>
                                        </p:anim>
                                        <p:anim calcmode="lin" valueType="num">
                                          <p:cBhvr additive="base">
                                            <p:cTn id="32" dur="300" fill="hold"/>
                                            <p:tgtEl>
                                              <p:spTgt spid="109"/>
                                            </p:tgtEl>
                                            <p:attrNameLst>
                                              <p:attrName>ppt_y</p:attrName>
                                            </p:attrNameLst>
                                          </p:cBhvr>
                                          <p:tavLst>
                                            <p:tav tm="0">
                                              <p:val>
                                                <p:strVal val="1+#ppt_h/2"/>
                                              </p:val>
                                            </p:tav>
                                            <p:tav tm="100000">
                                              <p:val>
                                                <p:strVal val="#ppt_y"/>
                                              </p:val>
                                            </p:tav>
                                          </p:tavLst>
                                        </p:anim>
                                      </p:childTnLst>
                                    </p:cTn>
                                  </p:par>
                                  <p:par>
                                    <p:cTn id="33" presetID="22" presetClass="entr" presetSubtype="4" fill="hold" nodeType="withEffect">
                                      <p:stCondLst>
                                        <p:cond delay="700"/>
                                      </p:stCondLst>
                                      <p:childTnLst>
                                        <p:set>
                                          <p:cBhvr>
                                            <p:cTn id="34" dur="1" fill="hold">
                                              <p:stCondLst>
                                                <p:cond delay="0"/>
                                              </p:stCondLst>
                                            </p:cTn>
                                            <p:tgtEl>
                                              <p:spTgt spid="112"/>
                                            </p:tgtEl>
                                            <p:attrNameLst>
                                              <p:attrName>style.visibility</p:attrName>
                                            </p:attrNameLst>
                                          </p:cBhvr>
                                          <p:to>
                                            <p:strVal val="visible"/>
                                          </p:to>
                                        </p:set>
                                        <p:animEffect transition="in" filter="wipe(down)">
                                          <p:cBhvr>
                                            <p:cTn id="35" dur="500"/>
                                            <p:tgtEl>
                                              <p:spTgt spid="112"/>
                                            </p:tgtEl>
                                          </p:cBhvr>
                                        </p:animEffect>
                                      </p:childTnLst>
                                    </p:cTn>
                                  </p:par>
                                  <p:par>
                                    <p:cTn id="36" presetID="22" presetClass="entr" presetSubtype="4" fill="hold" grpId="0" nodeType="withEffect">
                                      <p:stCondLst>
                                        <p:cond delay="900"/>
                                      </p:stCondLst>
                                      <p:childTnLst>
                                        <p:set>
                                          <p:cBhvr>
                                            <p:cTn id="37" dur="1" fill="hold">
                                              <p:stCondLst>
                                                <p:cond delay="0"/>
                                              </p:stCondLst>
                                            </p:cTn>
                                            <p:tgtEl>
                                              <p:spTgt spid="108"/>
                                            </p:tgtEl>
                                            <p:attrNameLst>
                                              <p:attrName>style.visibility</p:attrName>
                                            </p:attrNameLst>
                                          </p:cBhvr>
                                          <p:to>
                                            <p:strVal val="visible"/>
                                          </p:to>
                                        </p:set>
                                        <p:animEffect transition="in" filter="wipe(down)">
                                          <p:cBhvr>
                                            <p:cTn id="38" dur="500"/>
                                            <p:tgtEl>
                                              <p:spTgt spid="108"/>
                                            </p:tgtEl>
                                          </p:cBhvr>
                                        </p:animEffect>
                                      </p:childTnLst>
                                    </p:cTn>
                                  </p:par>
                                  <p:par>
                                    <p:cTn id="39" presetID="12" presetClass="entr" presetSubtype="1" fill="hold" grpId="0" nodeType="withEffect">
                                      <p:stCondLst>
                                        <p:cond delay="120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p:tgtEl>
                                              <p:spTgt spid="124"/>
                                            </p:tgtEl>
                                            <p:attrNameLst>
                                              <p:attrName>ppt_y</p:attrName>
                                            </p:attrNameLst>
                                          </p:cBhvr>
                                          <p:tavLst>
                                            <p:tav tm="0">
                                              <p:val>
                                                <p:strVal val="#ppt_y-#ppt_h*1.125000"/>
                                              </p:val>
                                            </p:tav>
                                            <p:tav tm="100000">
                                              <p:val>
                                                <p:strVal val="#ppt_y"/>
                                              </p:val>
                                            </p:tav>
                                          </p:tavLst>
                                        </p:anim>
                                        <p:animEffect transition="in" filter="wipe(down)">
                                          <p:cBhvr>
                                            <p:cTn id="42" dur="500"/>
                                            <p:tgtEl>
                                              <p:spTgt spid="124"/>
                                            </p:tgtEl>
                                          </p:cBhvr>
                                        </p:animEffect>
                                      </p:childTnLst>
                                    </p:cTn>
                                  </p:par>
                                </p:childTnLst>
                              </p:cTn>
                            </p:par>
                            <p:par>
                              <p:cTn id="43" fill="hold">
                                <p:stCondLst>
                                  <p:cond delay="2300"/>
                                </p:stCondLst>
                                <p:childTnLst>
                                  <p:par>
                                    <p:cTn id="44" presetID="10" presetClass="entr" presetSubtype="0" fill="hold" grpId="0" nodeType="after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2000"/>
                                            <p:tgtEl>
                                              <p:spTgt spid="135"/>
                                            </p:tgtEl>
                                          </p:cBhvr>
                                        </p:animEffect>
                                      </p:childTnLst>
                                    </p:cTn>
                                  </p:par>
                                  <p:par>
                                    <p:cTn id="47" presetID="12" presetClass="entr" presetSubtype="1" fill="hold" grpId="0" nodeType="withEffect">
                                      <p:stCondLst>
                                        <p:cond delay="12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p:tgtEl>
                                              <p:spTgt spid="37"/>
                                            </p:tgtEl>
                                            <p:attrNameLst>
                                              <p:attrName>ppt_y</p:attrName>
                                            </p:attrNameLst>
                                          </p:cBhvr>
                                          <p:tavLst>
                                            <p:tav tm="0">
                                              <p:val>
                                                <p:strVal val="#ppt_y-#ppt_h*1.125000"/>
                                              </p:val>
                                            </p:tav>
                                            <p:tav tm="100000">
                                              <p:val>
                                                <p:strVal val="#ppt_y"/>
                                              </p:val>
                                            </p:tav>
                                          </p:tavLst>
                                        </p:anim>
                                        <p:animEffect transition="in" filter="wipe(down)">
                                          <p:cBhvr>
                                            <p:cTn id="50" dur="500"/>
                                            <p:tgtEl>
                                              <p:spTgt spid="37"/>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4800"/>
                                </p:stCondLst>
                                <p:childTnLst>
                                  <p:par>
                                    <p:cTn id="56" presetID="2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08" grpId="0" animBg="1"/>
          <p:bldP spid="115" grpId="0" animBg="1"/>
          <p:bldP spid="124" grpId="0"/>
          <p:bldP spid="135" grpId="0"/>
          <p:bldP spid="37" grpId="0"/>
          <p:bldP spid="38" grpId="0"/>
          <p:bldP spid="41"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实验过程</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8992" y="210151"/>
            <a:ext cx="1210589"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模型配置</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162957" y="1437748"/>
            <a:ext cx="2011893" cy="20118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772690" y="1437748"/>
            <a:ext cx="2011893" cy="2011893"/>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4382423" y="1437748"/>
            <a:ext cx="2011893" cy="20118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992157" y="1437748"/>
            <a:ext cx="2011893" cy="201189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532608" y="1813351"/>
            <a:ext cx="1159088"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学习率</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2891288" y="1798634"/>
            <a:ext cx="166398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b</a:t>
            </a:r>
            <a:r>
              <a:rPr lang="en-US" altLang="zh-CN" sz="2400" b="1" dirty="0" smtClean="0">
                <a:solidFill>
                  <a:srgbClr val="C00000"/>
                </a:solidFill>
                <a:latin typeface="微软雅黑" panose="020B0503020204020204" pitchFamily="34" charset="-122"/>
                <a:ea typeface="微软雅黑" panose="020B0503020204020204" pitchFamily="34" charset="-122"/>
              </a:rPr>
              <a:t>atch</a:t>
            </a:r>
            <a:r>
              <a:rPr lang="zh-CN" altLang="en-US" sz="2400" b="1" dirty="0" smtClean="0">
                <a:solidFill>
                  <a:srgbClr val="C00000"/>
                </a:solidFill>
                <a:latin typeface="微软雅黑" panose="020B0503020204020204" pitchFamily="34" charset="-122"/>
                <a:ea typeface="微软雅黑" panose="020B0503020204020204" pitchFamily="34" charset="-122"/>
              </a:rPr>
              <a:t>设置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4630246" y="1811745"/>
            <a:ext cx="1415772" cy="461665"/>
          </a:xfrm>
          <a:prstGeom prst="rect">
            <a:avLst/>
          </a:prstGeom>
          <a:noFill/>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迭代轮数</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6290217" y="1790773"/>
            <a:ext cx="1415772"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优化算法</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2" name="椭圆 41"/>
          <p:cNvSpPr/>
          <p:nvPr/>
        </p:nvSpPr>
        <p:spPr>
          <a:xfrm>
            <a:off x="4575050" y="3090427"/>
            <a:ext cx="500908" cy="50090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17380" y="33147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552263" y="33150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255929" y="343343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175518" y="331975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062244" y="3312252"/>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553278" y="344365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850333" y="3346863"/>
            <a:ext cx="250454" cy="250454"/>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26981" y="331345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151556" y="33215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359742" y="3370647"/>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900741" y="313095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0359" y="3443943"/>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506355" y="31670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206031" y="3258897"/>
            <a:ext cx="322151" cy="322151"/>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075958" y="33116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06867" y="33149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921657" y="3446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72349" y="313169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690644" y="336803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193490" y="3174245"/>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7730460" y="33056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3" name="TextBox 37"/>
          <p:cNvSpPr txBox="1"/>
          <p:nvPr/>
        </p:nvSpPr>
        <p:spPr>
          <a:xfrm>
            <a:off x="1548248" y="2324627"/>
            <a:ext cx="1645942" cy="830997"/>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0.005</a:t>
            </a:r>
          </a:p>
          <a:p>
            <a:r>
              <a:rPr lang="en-US" altLang="zh-CN" sz="2400" b="1" dirty="0" smtClean="0">
                <a:solidFill>
                  <a:srgbClr val="C00000"/>
                </a:solidFill>
                <a:latin typeface="微软雅黑" panose="020B0503020204020204" pitchFamily="34" charset="-122"/>
                <a:ea typeface="微软雅黑" panose="020B0503020204020204" pitchFamily="34" charset="-122"/>
              </a:rPr>
              <a:t>0.00001</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 name="TextBox 37"/>
          <p:cNvSpPr txBox="1"/>
          <p:nvPr/>
        </p:nvSpPr>
        <p:spPr>
          <a:xfrm>
            <a:off x="3534974" y="2471349"/>
            <a:ext cx="1159088" cy="461665"/>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60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5" name="TextBox 37"/>
          <p:cNvSpPr txBox="1"/>
          <p:nvPr/>
        </p:nvSpPr>
        <p:spPr>
          <a:xfrm>
            <a:off x="4832088" y="2467291"/>
            <a:ext cx="1159088" cy="461665"/>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40000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6" name="TextBox 37"/>
          <p:cNvSpPr txBox="1"/>
          <p:nvPr/>
        </p:nvSpPr>
        <p:spPr>
          <a:xfrm>
            <a:off x="6293400" y="2449484"/>
            <a:ext cx="1855366" cy="461665"/>
          </a:xfrm>
          <a:prstGeom prst="rect">
            <a:avLst/>
          </a:prstGeom>
          <a:noFill/>
        </p:spPr>
        <p:txBody>
          <a:bodyPr wrap="square" rtlCol="0">
            <a:spAutoFit/>
          </a:bodyPr>
          <a:lstStyle/>
          <a:p>
            <a:r>
              <a:rPr lang="en-US" altLang="zh-CN" sz="2400" b="1" dirty="0" err="1" smtClean="0">
                <a:solidFill>
                  <a:srgbClr val="C00000"/>
                </a:solidFill>
                <a:latin typeface="微软雅黑" panose="020B0503020204020204" pitchFamily="34" charset="-122"/>
                <a:ea typeface="微软雅黑" panose="020B0503020204020204" pitchFamily="34" charset="-122"/>
              </a:rPr>
              <a:t>RMSProp</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92832357"/>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14:presetBounceEnd="40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0000">
                                          <p:cBhvr additive="base">
                                            <p:cTn id="28"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14:bounceEnd="40000">
                                          <p:cBhvr additive="base">
                                            <p:cTn id="32" dur="5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14:presetBounceEnd="40000">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14:bounceEnd="40000">
                                          <p:cBhvr additive="base">
                                            <p:cTn id="40"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14:bounceEnd="40000">
                                          <p:cBhvr additive="base">
                                            <p:cTn id="48"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0" presetClass="entr" presetSubtype="0" fill="hold" grpId="0" nodeType="after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2000"/>
                                            <p:tgtEl>
                                              <p:spTgt spid="77"/>
                                            </p:tgtEl>
                                          </p:cBhvr>
                                        </p:animEffect>
                                      </p:childTnLst>
                                    </p:cTn>
                                  </p:par>
                                  <p:par>
                                    <p:cTn id="173" presetID="12" presetClass="entr" presetSubtype="8" fill="hold" grpId="0" nodeType="withEffect">
                                      <p:stCondLst>
                                        <p:cond delay="300"/>
                                      </p:stCondLst>
                                      <p:childTnLst>
                                        <p:set>
                                          <p:cBhvr>
                                            <p:cTn id="174" dur="1" fill="hold">
                                              <p:stCondLst>
                                                <p:cond delay="0"/>
                                              </p:stCondLst>
                                            </p:cTn>
                                            <p:tgtEl>
                                              <p:spTgt spid="53"/>
                                            </p:tgtEl>
                                            <p:attrNameLst>
                                              <p:attrName>style.visibility</p:attrName>
                                            </p:attrNameLst>
                                          </p:cBhvr>
                                          <p:to>
                                            <p:strVal val="visible"/>
                                          </p:to>
                                        </p:set>
                                        <p:anim calcmode="lin" valueType="num">
                                          <p:cBhvr additive="base">
                                            <p:cTn id="175" dur="500"/>
                                            <p:tgtEl>
                                              <p:spTgt spid="53"/>
                                            </p:tgtEl>
                                            <p:attrNameLst>
                                              <p:attrName>ppt_x</p:attrName>
                                            </p:attrNameLst>
                                          </p:cBhvr>
                                          <p:tavLst>
                                            <p:tav tm="0">
                                              <p:val>
                                                <p:strVal val="#ppt_x-#ppt_w*1.125000"/>
                                              </p:val>
                                            </p:tav>
                                            <p:tav tm="100000">
                                              <p:val>
                                                <p:strVal val="#ppt_x"/>
                                              </p:val>
                                            </p:tav>
                                          </p:tavLst>
                                        </p:anim>
                                        <p:animEffect transition="in" filter="wipe(right)">
                                          <p:cBhvr>
                                            <p:cTn id="176" dur="500"/>
                                            <p:tgtEl>
                                              <p:spTgt spid="53"/>
                                            </p:tgtEl>
                                          </p:cBhvr>
                                        </p:animEffect>
                                      </p:childTnLst>
                                    </p:cTn>
                                  </p:par>
                                  <p:par>
                                    <p:cTn id="177" presetID="12" presetClass="entr" presetSubtype="8" fill="hold" grpId="0" nodeType="withEffect">
                                      <p:stCondLst>
                                        <p:cond delay="300"/>
                                      </p:stCondLst>
                                      <p:childTnLst>
                                        <p:set>
                                          <p:cBhvr>
                                            <p:cTn id="178" dur="1" fill="hold">
                                              <p:stCondLst>
                                                <p:cond delay="0"/>
                                              </p:stCondLst>
                                            </p:cTn>
                                            <p:tgtEl>
                                              <p:spTgt spid="54"/>
                                            </p:tgtEl>
                                            <p:attrNameLst>
                                              <p:attrName>style.visibility</p:attrName>
                                            </p:attrNameLst>
                                          </p:cBhvr>
                                          <p:to>
                                            <p:strVal val="visible"/>
                                          </p:to>
                                        </p:set>
                                        <p:anim calcmode="lin" valueType="num">
                                          <p:cBhvr additive="base">
                                            <p:cTn id="179" dur="500"/>
                                            <p:tgtEl>
                                              <p:spTgt spid="54"/>
                                            </p:tgtEl>
                                            <p:attrNameLst>
                                              <p:attrName>ppt_x</p:attrName>
                                            </p:attrNameLst>
                                          </p:cBhvr>
                                          <p:tavLst>
                                            <p:tav tm="0">
                                              <p:val>
                                                <p:strVal val="#ppt_x-#ppt_w*1.125000"/>
                                              </p:val>
                                            </p:tav>
                                            <p:tav tm="100000">
                                              <p:val>
                                                <p:strVal val="#ppt_x"/>
                                              </p:val>
                                            </p:tav>
                                          </p:tavLst>
                                        </p:anim>
                                        <p:animEffect transition="in" filter="wipe(right)">
                                          <p:cBhvr>
                                            <p:cTn id="180" dur="500"/>
                                            <p:tgtEl>
                                              <p:spTgt spid="54"/>
                                            </p:tgtEl>
                                          </p:cBhvr>
                                        </p:animEffect>
                                      </p:childTnLst>
                                    </p:cTn>
                                  </p:par>
                                  <p:par>
                                    <p:cTn id="181" presetID="12" presetClass="entr" presetSubtype="8" fill="hold" grpId="0" nodeType="withEffect">
                                      <p:stCondLst>
                                        <p:cond delay="300"/>
                                      </p:stCondLst>
                                      <p:childTnLst>
                                        <p:set>
                                          <p:cBhvr>
                                            <p:cTn id="182" dur="1" fill="hold">
                                              <p:stCondLst>
                                                <p:cond delay="0"/>
                                              </p:stCondLst>
                                            </p:cTn>
                                            <p:tgtEl>
                                              <p:spTgt spid="55"/>
                                            </p:tgtEl>
                                            <p:attrNameLst>
                                              <p:attrName>style.visibility</p:attrName>
                                            </p:attrNameLst>
                                          </p:cBhvr>
                                          <p:to>
                                            <p:strVal val="visible"/>
                                          </p:to>
                                        </p:set>
                                        <p:anim calcmode="lin" valueType="num">
                                          <p:cBhvr additive="base">
                                            <p:cTn id="183" dur="500"/>
                                            <p:tgtEl>
                                              <p:spTgt spid="55"/>
                                            </p:tgtEl>
                                            <p:attrNameLst>
                                              <p:attrName>ppt_x</p:attrName>
                                            </p:attrNameLst>
                                          </p:cBhvr>
                                          <p:tavLst>
                                            <p:tav tm="0">
                                              <p:val>
                                                <p:strVal val="#ppt_x-#ppt_w*1.125000"/>
                                              </p:val>
                                            </p:tav>
                                            <p:tav tm="100000">
                                              <p:val>
                                                <p:strVal val="#ppt_x"/>
                                              </p:val>
                                            </p:tav>
                                          </p:tavLst>
                                        </p:anim>
                                        <p:animEffect transition="in" filter="wipe(right)">
                                          <p:cBhvr>
                                            <p:cTn id="184" dur="500"/>
                                            <p:tgtEl>
                                              <p:spTgt spid="55"/>
                                            </p:tgtEl>
                                          </p:cBhvr>
                                        </p:animEffect>
                                      </p:childTnLst>
                                    </p:cTn>
                                  </p:par>
                                  <p:par>
                                    <p:cTn id="185" presetID="12" presetClass="entr" presetSubtype="8" fill="hold" grpId="0" nodeType="withEffect">
                                      <p:stCondLst>
                                        <p:cond delay="300"/>
                                      </p:stCondLst>
                                      <p:childTnLst>
                                        <p:set>
                                          <p:cBhvr>
                                            <p:cTn id="186" dur="1" fill="hold">
                                              <p:stCondLst>
                                                <p:cond delay="0"/>
                                              </p:stCondLst>
                                            </p:cTn>
                                            <p:tgtEl>
                                              <p:spTgt spid="56"/>
                                            </p:tgtEl>
                                            <p:attrNameLst>
                                              <p:attrName>style.visibility</p:attrName>
                                            </p:attrNameLst>
                                          </p:cBhvr>
                                          <p:to>
                                            <p:strVal val="visible"/>
                                          </p:to>
                                        </p:set>
                                        <p:anim calcmode="lin" valueType="num">
                                          <p:cBhvr additive="base">
                                            <p:cTn id="187" dur="500"/>
                                            <p:tgtEl>
                                              <p:spTgt spid="56"/>
                                            </p:tgtEl>
                                            <p:attrNameLst>
                                              <p:attrName>ppt_x</p:attrName>
                                            </p:attrNameLst>
                                          </p:cBhvr>
                                          <p:tavLst>
                                            <p:tav tm="0">
                                              <p:val>
                                                <p:strVal val="#ppt_x-#ppt_w*1.125000"/>
                                              </p:val>
                                            </p:tav>
                                            <p:tav tm="100000">
                                              <p:val>
                                                <p:strVal val="#ppt_x"/>
                                              </p:val>
                                            </p:tav>
                                          </p:tavLst>
                                        </p:anim>
                                        <p:animEffect transition="in" filter="wipe(right)">
                                          <p:cBhvr>
                                            <p:cTn id="18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P spid="53" grpId="0"/>
          <p:bldP spid="54" grpId="0"/>
          <p:bldP spid="55" grpId="0"/>
          <p:bldP spid="5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1+#ppt_w/2"/>
                                              </p:val>
                                            </p:tav>
                                            <p:tav tm="100000">
                                              <p:val>
                                                <p:strVal val="#ppt_x"/>
                                              </p:val>
                                            </p:tav>
                                          </p:tavLst>
                                        </p:anim>
                                        <p:anim calcmode="lin" valueType="num">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0" presetClass="entr" presetSubtype="0" fill="hold" grpId="0" nodeType="after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2000"/>
                                            <p:tgtEl>
                                              <p:spTgt spid="77"/>
                                            </p:tgtEl>
                                          </p:cBhvr>
                                        </p:animEffect>
                                      </p:childTnLst>
                                    </p:cTn>
                                  </p:par>
                                  <p:par>
                                    <p:cTn id="173" presetID="12" presetClass="entr" presetSubtype="8" fill="hold" grpId="0" nodeType="withEffect">
                                      <p:stCondLst>
                                        <p:cond delay="300"/>
                                      </p:stCondLst>
                                      <p:childTnLst>
                                        <p:set>
                                          <p:cBhvr>
                                            <p:cTn id="174" dur="1" fill="hold">
                                              <p:stCondLst>
                                                <p:cond delay="0"/>
                                              </p:stCondLst>
                                            </p:cTn>
                                            <p:tgtEl>
                                              <p:spTgt spid="53"/>
                                            </p:tgtEl>
                                            <p:attrNameLst>
                                              <p:attrName>style.visibility</p:attrName>
                                            </p:attrNameLst>
                                          </p:cBhvr>
                                          <p:to>
                                            <p:strVal val="visible"/>
                                          </p:to>
                                        </p:set>
                                        <p:anim calcmode="lin" valueType="num">
                                          <p:cBhvr additive="base">
                                            <p:cTn id="175" dur="500"/>
                                            <p:tgtEl>
                                              <p:spTgt spid="53"/>
                                            </p:tgtEl>
                                            <p:attrNameLst>
                                              <p:attrName>ppt_x</p:attrName>
                                            </p:attrNameLst>
                                          </p:cBhvr>
                                          <p:tavLst>
                                            <p:tav tm="0">
                                              <p:val>
                                                <p:strVal val="#ppt_x-#ppt_w*1.125000"/>
                                              </p:val>
                                            </p:tav>
                                            <p:tav tm="100000">
                                              <p:val>
                                                <p:strVal val="#ppt_x"/>
                                              </p:val>
                                            </p:tav>
                                          </p:tavLst>
                                        </p:anim>
                                        <p:animEffect transition="in" filter="wipe(right)">
                                          <p:cBhvr>
                                            <p:cTn id="176" dur="500"/>
                                            <p:tgtEl>
                                              <p:spTgt spid="53"/>
                                            </p:tgtEl>
                                          </p:cBhvr>
                                        </p:animEffect>
                                      </p:childTnLst>
                                    </p:cTn>
                                  </p:par>
                                  <p:par>
                                    <p:cTn id="177" presetID="12" presetClass="entr" presetSubtype="8" fill="hold" grpId="0" nodeType="withEffect">
                                      <p:stCondLst>
                                        <p:cond delay="300"/>
                                      </p:stCondLst>
                                      <p:childTnLst>
                                        <p:set>
                                          <p:cBhvr>
                                            <p:cTn id="178" dur="1" fill="hold">
                                              <p:stCondLst>
                                                <p:cond delay="0"/>
                                              </p:stCondLst>
                                            </p:cTn>
                                            <p:tgtEl>
                                              <p:spTgt spid="54"/>
                                            </p:tgtEl>
                                            <p:attrNameLst>
                                              <p:attrName>style.visibility</p:attrName>
                                            </p:attrNameLst>
                                          </p:cBhvr>
                                          <p:to>
                                            <p:strVal val="visible"/>
                                          </p:to>
                                        </p:set>
                                        <p:anim calcmode="lin" valueType="num">
                                          <p:cBhvr additive="base">
                                            <p:cTn id="179" dur="500"/>
                                            <p:tgtEl>
                                              <p:spTgt spid="54"/>
                                            </p:tgtEl>
                                            <p:attrNameLst>
                                              <p:attrName>ppt_x</p:attrName>
                                            </p:attrNameLst>
                                          </p:cBhvr>
                                          <p:tavLst>
                                            <p:tav tm="0">
                                              <p:val>
                                                <p:strVal val="#ppt_x-#ppt_w*1.125000"/>
                                              </p:val>
                                            </p:tav>
                                            <p:tav tm="100000">
                                              <p:val>
                                                <p:strVal val="#ppt_x"/>
                                              </p:val>
                                            </p:tav>
                                          </p:tavLst>
                                        </p:anim>
                                        <p:animEffect transition="in" filter="wipe(right)">
                                          <p:cBhvr>
                                            <p:cTn id="180" dur="500"/>
                                            <p:tgtEl>
                                              <p:spTgt spid="54"/>
                                            </p:tgtEl>
                                          </p:cBhvr>
                                        </p:animEffect>
                                      </p:childTnLst>
                                    </p:cTn>
                                  </p:par>
                                  <p:par>
                                    <p:cTn id="181" presetID="12" presetClass="entr" presetSubtype="8" fill="hold" grpId="0" nodeType="withEffect">
                                      <p:stCondLst>
                                        <p:cond delay="300"/>
                                      </p:stCondLst>
                                      <p:childTnLst>
                                        <p:set>
                                          <p:cBhvr>
                                            <p:cTn id="182" dur="1" fill="hold">
                                              <p:stCondLst>
                                                <p:cond delay="0"/>
                                              </p:stCondLst>
                                            </p:cTn>
                                            <p:tgtEl>
                                              <p:spTgt spid="55"/>
                                            </p:tgtEl>
                                            <p:attrNameLst>
                                              <p:attrName>style.visibility</p:attrName>
                                            </p:attrNameLst>
                                          </p:cBhvr>
                                          <p:to>
                                            <p:strVal val="visible"/>
                                          </p:to>
                                        </p:set>
                                        <p:anim calcmode="lin" valueType="num">
                                          <p:cBhvr additive="base">
                                            <p:cTn id="183" dur="500"/>
                                            <p:tgtEl>
                                              <p:spTgt spid="55"/>
                                            </p:tgtEl>
                                            <p:attrNameLst>
                                              <p:attrName>ppt_x</p:attrName>
                                            </p:attrNameLst>
                                          </p:cBhvr>
                                          <p:tavLst>
                                            <p:tav tm="0">
                                              <p:val>
                                                <p:strVal val="#ppt_x-#ppt_w*1.125000"/>
                                              </p:val>
                                            </p:tav>
                                            <p:tav tm="100000">
                                              <p:val>
                                                <p:strVal val="#ppt_x"/>
                                              </p:val>
                                            </p:tav>
                                          </p:tavLst>
                                        </p:anim>
                                        <p:animEffect transition="in" filter="wipe(right)">
                                          <p:cBhvr>
                                            <p:cTn id="184" dur="500"/>
                                            <p:tgtEl>
                                              <p:spTgt spid="55"/>
                                            </p:tgtEl>
                                          </p:cBhvr>
                                        </p:animEffect>
                                      </p:childTnLst>
                                    </p:cTn>
                                  </p:par>
                                  <p:par>
                                    <p:cTn id="185" presetID="12" presetClass="entr" presetSubtype="8" fill="hold" grpId="0" nodeType="withEffect">
                                      <p:stCondLst>
                                        <p:cond delay="300"/>
                                      </p:stCondLst>
                                      <p:childTnLst>
                                        <p:set>
                                          <p:cBhvr>
                                            <p:cTn id="186" dur="1" fill="hold">
                                              <p:stCondLst>
                                                <p:cond delay="0"/>
                                              </p:stCondLst>
                                            </p:cTn>
                                            <p:tgtEl>
                                              <p:spTgt spid="56"/>
                                            </p:tgtEl>
                                            <p:attrNameLst>
                                              <p:attrName>style.visibility</p:attrName>
                                            </p:attrNameLst>
                                          </p:cBhvr>
                                          <p:to>
                                            <p:strVal val="visible"/>
                                          </p:to>
                                        </p:set>
                                        <p:anim calcmode="lin" valueType="num">
                                          <p:cBhvr additive="base">
                                            <p:cTn id="187" dur="500"/>
                                            <p:tgtEl>
                                              <p:spTgt spid="56"/>
                                            </p:tgtEl>
                                            <p:attrNameLst>
                                              <p:attrName>ppt_x</p:attrName>
                                            </p:attrNameLst>
                                          </p:cBhvr>
                                          <p:tavLst>
                                            <p:tav tm="0">
                                              <p:val>
                                                <p:strVal val="#ppt_x-#ppt_w*1.125000"/>
                                              </p:val>
                                            </p:tav>
                                            <p:tav tm="100000">
                                              <p:val>
                                                <p:strVal val="#ppt_x"/>
                                              </p:val>
                                            </p:tav>
                                          </p:tavLst>
                                        </p:anim>
                                        <p:animEffect transition="in" filter="wipe(right)">
                                          <p:cBhvr>
                                            <p:cTn id="18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P spid="53" grpId="0"/>
          <p:bldP spid="54" grpId="0"/>
          <p:bldP spid="55" grpId="0"/>
          <p:bldP spid="5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实验过程</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46706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特征</a:t>
            </a:r>
            <a:r>
              <a:rPr lang="zh-CN" altLang="en-US" sz="2000" b="1" dirty="0" smtClean="0">
                <a:solidFill>
                  <a:srgbClr val="C00000"/>
                </a:solidFill>
                <a:latin typeface="微软雅黑" panose="020B0503020204020204" pitchFamily="34" charset="-122"/>
                <a:ea typeface="微软雅黑" panose="020B0503020204020204" pitchFamily="34" charset="-122"/>
              </a:rPr>
              <a:t>图</a:t>
            </a:r>
            <a:r>
              <a:rPr lang="zh-CN" altLang="en-US" sz="2000" b="1" dirty="0">
                <a:solidFill>
                  <a:srgbClr val="C00000"/>
                </a:solidFill>
                <a:latin typeface="微软雅黑" panose="020B0503020204020204" pitchFamily="34" charset="-122"/>
                <a:ea typeface="微软雅黑" panose="020B0503020204020204" pitchFamily="34" charset="-122"/>
              </a:rPr>
              <a:t>输出</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p:nvPr/>
        </p:nvPicPr>
        <p:blipFill rotWithShape="1">
          <a:blip r:embed="rId5">
            <a:extLst>
              <a:ext uri="{28A0092B-C50C-407E-A947-70E740481C1C}">
                <a14:useLocalDpi xmlns:a14="http://schemas.microsoft.com/office/drawing/2010/main" val="0"/>
              </a:ext>
            </a:extLst>
          </a:blip>
          <a:srcRect l="30353" t="43102" r="42267" b="13197"/>
          <a:stretch/>
        </p:blipFill>
        <p:spPr bwMode="auto">
          <a:xfrm>
            <a:off x="498631" y="1207367"/>
            <a:ext cx="3575003" cy="3207873"/>
          </a:xfrm>
          <a:prstGeom prst="rect">
            <a:avLst/>
          </a:prstGeom>
          <a:ln>
            <a:noFill/>
          </a:ln>
          <a:extLst>
            <a:ext uri="{53640926-AAD7-44D8-BBD7-CCE9431645EC}">
              <a14:shadowObscured xmlns:a14="http://schemas.microsoft.com/office/drawing/2010/main"/>
            </a:ext>
          </a:extLst>
        </p:spPr>
      </p:pic>
      <p:pic>
        <p:nvPicPr>
          <p:cNvPr id="14" name="图片 13"/>
          <p:cNvPicPr/>
          <p:nvPr/>
        </p:nvPicPr>
        <p:blipFill>
          <a:blip r:embed="rId6">
            <a:extLst>
              <a:ext uri="{28A0092B-C50C-407E-A947-70E740481C1C}">
                <a14:useLocalDpi xmlns:a14="http://schemas.microsoft.com/office/drawing/2010/main" val="0"/>
              </a:ext>
            </a:extLst>
          </a:blip>
          <a:stretch>
            <a:fillRect/>
          </a:stretch>
        </p:blipFill>
        <p:spPr>
          <a:xfrm>
            <a:off x="4194810" y="1012190"/>
            <a:ext cx="4572000" cy="1559560"/>
          </a:xfrm>
          <a:prstGeom prst="rect">
            <a:avLst/>
          </a:prstGeom>
        </p:spPr>
      </p:pic>
      <p:pic>
        <p:nvPicPr>
          <p:cNvPr id="15" name="图片 14"/>
          <p:cNvPicPr/>
          <p:nvPr/>
        </p:nvPicPr>
        <p:blipFill>
          <a:blip r:embed="rId7">
            <a:extLst>
              <a:ext uri="{28A0092B-C50C-407E-A947-70E740481C1C}">
                <a14:useLocalDpi xmlns:a14="http://schemas.microsoft.com/office/drawing/2010/main" val="0"/>
              </a:ext>
            </a:extLst>
          </a:blip>
          <a:stretch>
            <a:fillRect/>
          </a:stretch>
        </p:blipFill>
        <p:spPr>
          <a:xfrm>
            <a:off x="4194810" y="3061406"/>
            <a:ext cx="4572000" cy="1536065"/>
          </a:xfrm>
          <a:prstGeom prst="rect">
            <a:avLst/>
          </a:prstGeom>
        </p:spPr>
      </p:pic>
    </p:spTree>
    <p:custDataLst>
      <p:tags r:id="rId1"/>
    </p:custDataLst>
    <p:extLst>
      <p:ext uri="{BB962C8B-B14F-4D97-AF65-F5344CB8AC3E}">
        <p14:creationId xmlns:p14="http://schemas.microsoft.com/office/powerpoint/2010/main" val="222133481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4"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square" rtlCol="0">
            <a:spAutoFit/>
          </a:bodyPr>
          <a:lstStyle/>
          <a:p>
            <a:r>
              <a:rPr lang="zh-CN" altLang="en-US" sz="2000" b="1" spc="300" dirty="0">
                <a:latin typeface="微软雅黑" panose="020B0503020204020204" pitchFamily="34" charset="-122"/>
                <a:ea typeface="微软雅黑" panose="020B0503020204020204" pitchFamily="34" charset="-122"/>
              </a:rPr>
              <a:t>实验过程</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0824" y="214800"/>
            <a:ext cx="1467068" cy="400110"/>
          </a:xfrm>
          <a:prstGeom prst="rect">
            <a:avLst/>
          </a:prstGeom>
          <a:noFill/>
        </p:spPr>
        <p:txBody>
          <a:bodyPr wrap="non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移动</a:t>
            </a:r>
            <a:r>
              <a:rPr lang="zh-CN" altLang="en-US" sz="2000" b="1" dirty="0" smtClean="0">
                <a:solidFill>
                  <a:srgbClr val="C00000"/>
                </a:solidFill>
                <a:latin typeface="微软雅黑" panose="020B0503020204020204" pitchFamily="34" charset="-122"/>
                <a:ea typeface="微软雅黑" panose="020B0503020204020204" pitchFamily="34" charset="-122"/>
              </a:rPr>
              <a:t>端部署</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89" name="直接连接符 88"/>
          <p:cNvCxnSpPr/>
          <p:nvPr/>
        </p:nvCxnSpPr>
        <p:spPr>
          <a:xfrm flipH="1" flipV="1">
            <a:off x="745181" y="1027579"/>
            <a:ext cx="6964726" cy="2925454"/>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52454" y="1053734"/>
            <a:ext cx="6648281" cy="290261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488273" y="871128"/>
            <a:ext cx="1414632" cy="636545"/>
            <a:chOff x="1591195" y="3531392"/>
            <a:chExt cx="1721136" cy="774463"/>
          </a:xfrm>
          <a:effectLst>
            <a:outerShdw blurRad="444500" dist="254000" dir="8100000" algn="tr" rotWithShape="0">
              <a:prstClr val="black">
                <a:alpha val="50000"/>
              </a:prstClr>
            </a:outerShdw>
          </a:effectLst>
        </p:grpSpPr>
        <p:sp>
          <p:nvSpPr>
            <p:cNvPr id="9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548975" y="3465053"/>
            <a:ext cx="1414632" cy="636545"/>
            <a:chOff x="1591195" y="3531392"/>
            <a:chExt cx="1721136" cy="774463"/>
          </a:xfrm>
          <a:effectLst>
            <a:outerShdw blurRad="444500" dist="254000" dir="8100000" algn="tr" rotWithShape="0">
              <a:prstClr val="black">
                <a:alpha val="50000"/>
              </a:prstClr>
            </a:outerShdw>
          </a:effectLst>
        </p:grpSpPr>
        <p:sp>
          <p:nvSpPr>
            <p:cNvPr id="9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7053172" y="913021"/>
            <a:ext cx="1414632" cy="636545"/>
            <a:chOff x="1591195" y="3531392"/>
            <a:chExt cx="1721136" cy="774463"/>
          </a:xfrm>
          <a:effectLst>
            <a:outerShdw blurRad="444500" dist="254000" dir="8100000" algn="tr" rotWithShape="0">
              <a:prstClr val="black">
                <a:alpha val="50000"/>
              </a:prstClr>
            </a:outerShdw>
          </a:effectLst>
        </p:grpSpPr>
        <p:sp>
          <p:nvSpPr>
            <p:cNvPr id="9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6823464" y="3509705"/>
            <a:ext cx="1414632" cy="636545"/>
            <a:chOff x="1591195" y="3531392"/>
            <a:chExt cx="1721136" cy="774463"/>
          </a:xfrm>
          <a:effectLst>
            <a:outerShdw blurRad="444500" dist="254000" dir="8100000" algn="tr" rotWithShape="0">
              <a:prstClr val="black">
                <a:alpha val="50000"/>
              </a:prstClr>
            </a:outerShdw>
          </a:effectLst>
        </p:grpSpPr>
        <p:sp>
          <p:nvSpPr>
            <p:cNvPr id="10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TextBox 106"/>
          <p:cNvSpPr txBox="1"/>
          <p:nvPr/>
        </p:nvSpPr>
        <p:spPr>
          <a:xfrm>
            <a:off x="1555735" y="3321676"/>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评估二</a:t>
            </a:r>
            <a:endParaRPr lang="en-US" altLang="zh-CN" sz="1000" dirty="0">
              <a:solidFill>
                <a:schemeClr val="tx1">
                  <a:lumMod val="65000"/>
                  <a:lumOff val="35000"/>
                </a:schemeClr>
              </a:solidFill>
              <a:latin typeface="微软雅黑" pitchFamily="34" charset="-122"/>
              <a:ea typeface="微软雅黑" pitchFamily="34" charset="-122"/>
            </a:endParaRPr>
          </a:p>
        </p:txBody>
      </p:sp>
      <p:grpSp>
        <p:nvGrpSpPr>
          <p:cNvPr id="113" name="组合 112"/>
          <p:cNvGrpSpPr/>
          <p:nvPr/>
        </p:nvGrpSpPr>
        <p:grpSpPr>
          <a:xfrm>
            <a:off x="3117000" y="1295828"/>
            <a:ext cx="2817269" cy="2697674"/>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TextBox 116"/>
          <p:cNvSpPr txBox="1"/>
          <p:nvPr/>
        </p:nvSpPr>
        <p:spPr>
          <a:xfrm>
            <a:off x="85484" y="1651405"/>
            <a:ext cx="2607136" cy="129266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实例化该接口可以获取工程目录下的模型、分类标签等资源文件</a:t>
            </a:r>
            <a:endParaRPr lang="en-US" altLang="zh-CN" sz="2000" b="1" dirty="0">
              <a:latin typeface="微软雅黑" pitchFamily="34" charset="-122"/>
              <a:ea typeface="微软雅黑" pitchFamily="34" charset="-122"/>
            </a:endParaRPr>
          </a:p>
        </p:txBody>
      </p:sp>
      <p:sp>
        <p:nvSpPr>
          <p:cNvPr id="118" name="TextBox 117"/>
          <p:cNvSpPr txBox="1"/>
          <p:nvPr/>
        </p:nvSpPr>
        <p:spPr>
          <a:xfrm>
            <a:off x="244348" y="4244975"/>
            <a:ext cx="2448272" cy="892552"/>
          </a:xfrm>
          <a:prstGeom prst="rect">
            <a:avLst/>
          </a:prstGeom>
          <a:noFill/>
        </p:spPr>
        <p:txBody>
          <a:bodyPr wrap="square" rtlCol="0">
            <a:spAutoFit/>
          </a:bodyPr>
          <a:lstStyle/>
          <a:p>
            <a:pPr>
              <a:lnSpc>
                <a:spcPct val="130000"/>
              </a:lnSpc>
            </a:pPr>
            <a:r>
              <a:rPr lang="zh-CN" altLang="en-US" sz="2000" b="1" dirty="0">
                <a:latin typeface="微软雅黑" pitchFamily="34" charset="-122"/>
                <a:ea typeface="微软雅黑" pitchFamily="34" charset="-122"/>
              </a:rPr>
              <a:t>该</a:t>
            </a:r>
            <a:r>
              <a:rPr lang="zh-CN" altLang="en-US" sz="2000" b="1" dirty="0" smtClean="0">
                <a:latin typeface="微软雅黑" pitchFamily="34" charset="-122"/>
                <a:ea typeface="微软雅黑" pitchFamily="34" charset="-122"/>
              </a:rPr>
              <a:t>函数用来组织数据输入模型</a:t>
            </a:r>
            <a:endParaRPr lang="en-US" altLang="zh-CN" sz="2000" b="1" dirty="0">
              <a:latin typeface="微软雅黑" pitchFamily="34" charset="-122"/>
              <a:ea typeface="微软雅黑" pitchFamily="34" charset="-122"/>
            </a:endParaRPr>
          </a:p>
        </p:txBody>
      </p:sp>
      <p:sp>
        <p:nvSpPr>
          <p:cNvPr id="121" name="椭圆 120"/>
          <p:cNvSpPr/>
          <p:nvPr/>
        </p:nvSpPr>
        <p:spPr>
          <a:xfrm>
            <a:off x="1551059" y="816090"/>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22" name="椭圆 121"/>
          <p:cNvSpPr/>
          <p:nvPr/>
        </p:nvSpPr>
        <p:spPr>
          <a:xfrm>
            <a:off x="1627966" y="3376263"/>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23" name="椭圆 122"/>
          <p:cNvSpPr/>
          <p:nvPr/>
        </p:nvSpPr>
        <p:spPr>
          <a:xfrm>
            <a:off x="7881495" y="3471559"/>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4" name="椭圆 123"/>
          <p:cNvSpPr/>
          <p:nvPr/>
        </p:nvSpPr>
        <p:spPr>
          <a:xfrm>
            <a:off x="8136871" y="875119"/>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44" name="TextBox 24"/>
          <p:cNvSpPr txBox="1"/>
          <p:nvPr/>
        </p:nvSpPr>
        <p:spPr>
          <a:xfrm>
            <a:off x="3466498" y="1985015"/>
            <a:ext cx="2299235" cy="1280351"/>
          </a:xfrm>
          <a:prstGeom prst="rect">
            <a:avLst/>
          </a:prstGeom>
          <a:noFill/>
        </p:spPr>
        <p:txBody>
          <a:bodyPr wrap="square" lIns="0" tIns="0" rIns="0" bIns="0" rtlCol="0">
            <a:spAutoFit/>
          </a:bodyPr>
          <a:lstStyle/>
          <a:p>
            <a:pPr algn="just">
              <a:lnSpc>
                <a:spcPct val="130000"/>
              </a:lnSpc>
            </a:pPr>
            <a:r>
              <a:rPr lang="en-US" altLang="zh-CN" sz="3200" dirty="0" err="1" smtClean="0">
                <a:latin typeface="微软雅黑" pitchFamily="34" charset="-122"/>
                <a:ea typeface="微软雅黑" pitchFamily="34" charset="-122"/>
              </a:rPr>
              <a:t>Tensorflow</a:t>
            </a:r>
            <a:r>
              <a:rPr lang="en-US" altLang="zh-CN" sz="3200" dirty="0" smtClean="0">
                <a:latin typeface="微软雅黑" pitchFamily="34" charset="-122"/>
                <a:ea typeface="微软雅黑" pitchFamily="34" charset="-122"/>
              </a:rPr>
              <a:t> Mobile</a:t>
            </a:r>
            <a:r>
              <a:rPr lang="zh-CN" altLang="en-US" sz="3200" dirty="0" smtClean="0">
                <a:latin typeface="微软雅黑" pitchFamily="34" charset="-122"/>
                <a:ea typeface="微软雅黑" pitchFamily="34" charset="-122"/>
              </a:rPr>
              <a:t>库</a:t>
            </a:r>
            <a:endParaRPr lang="en-US" altLang="zh-CN" sz="3200" dirty="0">
              <a:latin typeface="微软雅黑" pitchFamily="34" charset="-122"/>
              <a:ea typeface="微软雅黑" pitchFamily="34" charset="-122"/>
            </a:endParaRPr>
          </a:p>
        </p:txBody>
      </p:sp>
      <p:sp>
        <p:nvSpPr>
          <p:cNvPr id="49" name="TextBox 116"/>
          <p:cNvSpPr txBox="1"/>
          <p:nvPr/>
        </p:nvSpPr>
        <p:spPr>
          <a:xfrm>
            <a:off x="7147931" y="1001145"/>
            <a:ext cx="1238632" cy="525657"/>
          </a:xfrm>
          <a:prstGeom prst="rect">
            <a:avLst/>
          </a:prstGeom>
          <a:noFill/>
        </p:spPr>
        <p:txBody>
          <a:bodyPr wrap="square" rtlCol="0">
            <a:spAutoFit/>
          </a:bodyPr>
          <a:lstStyle/>
          <a:p>
            <a:pPr>
              <a:lnSpc>
                <a:spcPct val="130000"/>
              </a:lnSpc>
            </a:pPr>
            <a:r>
              <a:rPr lang="en-US" altLang="zh-CN" sz="2400" b="1" dirty="0" smtClean="0">
                <a:latin typeface="微软雅黑" pitchFamily="34" charset="-122"/>
                <a:ea typeface="微软雅黑" pitchFamily="34" charset="-122"/>
              </a:rPr>
              <a:t> run()</a:t>
            </a:r>
            <a:endParaRPr lang="en-US" altLang="zh-CN" sz="2400" b="1" dirty="0">
              <a:latin typeface="微软雅黑" pitchFamily="34" charset="-122"/>
              <a:ea typeface="微软雅黑" pitchFamily="34" charset="-122"/>
            </a:endParaRPr>
          </a:p>
        </p:txBody>
      </p:sp>
      <p:sp>
        <p:nvSpPr>
          <p:cNvPr id="50" name="TextBox 116"/>
          <p:cNvSpPr txBox="1"/>
          <p:nvPr/>
        </p:nvSpPr>
        <p:spPr>
          <a:xfrm>
            <a:off x="640866" y="913021"/>
            <a:ext cx="1170920" cy="572464"/>
          </a:xfrm>
          <a:prstGeom prst="rect">
            <a:avLst/>
          </a:prstGeom>
          <a:noFill/>
        </p:spPr>
        <p:txBody>
          <a:bodyPr wrap="square" rtlCol="0">
            <a:spAutoFit/>
          </a:bodyPr>
          <a:lstStyle/>
          <a:p>
            <a:pPr>
              <a:lnSpc>
                <a:spcPct val="130000"/>
              </a:lnSpc>
            </a:pPr>
            <a:r>
              <a:rPr lang="zh-CN" altLang="en-US" sz="2400" b="1" dirty="0" smtClean="0">
                <a:latin typeface="微软雅黑" pitchFamily="34" charset="-122"/>
                <a:ea typeface="微软雅黑" pitchFamily="34" charset="-122"/>
              </a:rPr>
              <a:t>主接口</a:t>
            </a:r>
            <a:endParaRPr lang="en-US" altLang="zh-CN" sz="2400" b="1" dirty="0">
              <a:latin typeface="微软雅黑" pitchFamily="34" charset="-122"/>
              <a:ea typeface="微软雅黑" pitchFamily="34" charset="-122"/>
            </a:endParaRPr>
          </a:p>
        </p:txBody>
      </p:sp>
      <p:sp>
        <p:nvSpPr>
          <p:cNvPr id="51" name="TextBox 116"/>
          <p:cNvSpPr txBox="1"/>
          <p:nvPr/>
        </p:nvSpPr>
        <p:spPr>
          <a:xfrm>
            <a:off x="584401" y="3509705"/>
            <a:ext cx="1170920" cy="525657"/>
          </a:xfrm>
          <a:prstGeom prst="rect">
            <a:avLst/>
          </a:prstGeom>
          <a:noFill/>
        </p:spPr>
        <p:txBody>
          <a:bodyPr wrap="square" rtlCol="0">
            <a:spAutoFit/>
          </a:bodyPr>
          <a:lstStyle/>
          <a:p>
            <a:pPr>
              <a:lnSpc>
                <a:spcPct val="130000"/>
              </a:lnSpc>
            </a:pPr>
            <a:r>
              <a:rPr lang="en-US" altLang="zh-CN" sz="2400" b="1" dirty="0">
                <a:latin typeface="微软雅黑" pitchFamily="34" charset="-122"/>
                <a:ea typeface="微软雅黑" pitchFamily="34" charset="-122"/>
              </a:rPr>
              <a:t>f</a:t>
            </a:r>
            <a:r>
              <a:rPr lang="en-US" altLang="zh-CN" sz="2400" b="1" dirty="0" smtClean="0">
                <a:latin typeface="微软雅黑" pitchFamily="34" charset="-122"/>
                <a:ea typeface="微软雅黑" pitchFamily="34" charset="-122"/>
              </a:rPr>
              <a:t>eed()</a:t>
            </a:r>
            <a:endParaRPr lang="en-US" altLang="zh-CN" sz="2400" b="1" dirty="0">
              <a:latin typeface="微软雅黑" pitchFamily="34" charset="-122"/>
              <a:ea typeface="微软雅黑" pitchFamily="34" charset="-122"/>
            </a:endParaRPr>
          </a:p>
        </p:txBody>
      </p:sp>
      <p:sp>
        <p:nvSpPr>
          <p:cNvPr id="52" name="TextBox 116"/>
          <p:cNvSpPr txBox="1"/>
          <p:nvPr/>
        </p:nvSpPr>
        <p:spPr>
          <a:xfrm>
            <a:off x="6934151" y="3531260"/>
            <a:ext cx="1170920" cy="525657"/>
          </a:xfrm>
          <a:prstGeom prst="rect">
            <a:avLst/>
          </a:prstGeom>
          <a:noFill/>
        </p:spPr>
        <p:txBody>
          <a:bodyPr wrap="square" rtlCol="0">
            <a:spAutoFit/>
          </a:bodyPr>
          <a:lstStyle/>
          <a:p>
            <a:pPr>
              <a:lnSpc>
                <a:spcPct val="130000"/>
              </a:lnSpc>
            </a:pPr>
            <a:r>
              <a:rPr lang="en-US" altLang="zh-CN" sz="2400" b="1" dirty="0">
                <a:latin typeface="微软雅黑" pitchFamily="34" charset="-122"/>
                <a:ea typeface="微软雅黑" pitchFamily="34" charset="-122"/>
              </a:rPr>
              <a:t>f</a:t>
            </a:r>
            <a:r>
              <a:rPr lang="en-US" altLang="zh-CN" sz="2400" b="1" dirty="0" smtClean="0">
                <a:latin typeface="微软雅黑" pitchFamily="34" charset="-122"/>
                <a:ea typeface="微软雅黑" pitchFamily="34" charset="-122"/>
              </a:rPr>
              <a:t>etch()</a:t>
            </a:r>
            <a:endParaRPr lang="en-US" altLang="zh-CN" sz="2400" b="1" dirty="0">
              <a:latin typeface="微软雅黑" pitchFamily="34" charset="-122"/>
              <a:ea typeface="微软雅黑" pitchFamily="34" charset="-122"/>
            </a:endParaRPr>
          </a:p>
        </p:txBody>
      </p:sp>
      <p:sp>
        <p:nvSpPr>
          <p:cNvPr id="53" name="TextBox 116"/>
          <p:cNvSpPr txBox="1"/>
          <p:nvPr/>
        </p:nvSpPr>
        <p:spPr>
          <a:xfrm>
            <a:off x="6256164" y="1651405"/>
            <a:ext cx="2607136" cy="129266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该函数用于执行从输入到输出节点的计算过程</a:t>
            </a:r>
            <a:endParaRPr lang="en-US" altLang="zh-CN" sz="2000" b="1" dirty="0">
              <a:latin typeface="微软雅黑" pitchFamily="34" charset="-122"/>
              <a:ea typeface="微软雅黑" pitchFamily="34" charset="-122"/>
            </a:endParaRPr>
          </a:p>
        </p:txBody>
      </p:sp>
      <p:sp>
        <p:nvSpPr>
          <p:cNvPr id="54" name="TextBox 116"/>
          <p:cNvSpPr txBox="1"/>
          <p:nvPr/>
        </p:nvSpPr>
        <p:spPr>
          <a:xfrm>
            <a:off x="6256164" y="4153721"/>
            <a:ext cx="2607136" cy="892552"/>
          </a:xfrm>
          <a:prstGeom prst="rect">
            <a:avLst/>
          </a:prstGeom>
          <a:noFill/>
        </p:spPr>
        <p:txBody>
          <a:bodyPr wrap="square" rtlCol="0">
            <a:spAutoFit/>
          </a:bodyPr>
          <a:lstStyle/>
          <a:p>
            <a:pPr>
              <a:lnSpc>
                <a:spcPct val="130000"/>
              </a:lnSpc>
            </a:pPr>
            <a:r>
              <a:rPr lang="zh-CN" altLang="en-US" sz="2000" b="1" dirty="0">
                <a:latin typeface="微软雅黑" pitchFamily="34" charset="-122"/>
                <a:ea typeface="微软雅黑" pitchFamily="34" charset="-122"/>
              </a:rPr>
              <a:t>该</a:t>
            </a:r>
            <a:r>
              <a:rPr lang="zh-CN" altLang="en-US" sz="2000" b="1" dirty="0" smtClean="0">
                <a:latin typeface="微软雅黑" pitchFamily="34" charset="-122"/>
                <a:ea typeface="微软雅黑" pitchFamily="34" charset="-122"/>
              </a:rPr>
              <a:t>函数用于获取模型计算值并显示</a:t>
            </a:r>
            <a:endParaRPr lang="en-US" altLang="zh-CN" sz="20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27042065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2000"/>
                                        <p:tgtEl>
                                          <p:spTgt spid="88"/>
                                        </p:tgtEl>
                                      </p:cBhvr>
                                    </p:animEffect>
                                  </p:childTnLst>
                                </p:cTn>
                              </p:par>
                            </p:childTnLst>
                          </p:cTn>
                        </p:par>
                        <p:par>
                          <p:cTn id="29" fill="hold">
                            <p:stCondLst>
                              <p:cond delay="3100"/>
                            </p:stCondLst>
                            <p:childTnLst>
                              <p:par>
                                <p:cTn id="30" presetID="16" presetClass="entr" presetSubtype="37" fill="hold"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barn(outVertical)">
                                      <p:cBhvr>
                                        <p:cTn id="32" dur="500"/>
                                        <p:tgtEl>
                                          <p:spTgt spid="89"/>
                                        </p:tgtEl>
                                      </p:cBhvr>
                                    </p:animEffect>
                                  </p:childTnLst>
                                </p:cTn>
                              </p:par>
                              <p:par>
                                <p:cTn id="33" presetID="53" presetClass="entr" presetSubtype="16" fill="hold" nodeType="withEffect">
                                  <p:stCondLst>
                                    <p:cond delay="300"/>
                                  </p:stCondLst>
                                  <p:childTnLst>
                                    <p:set>
                                      <p:cBhvr>
                                        <p:cTn id="34" dur="1" fill="hold">
                                          <p:stCondLst>
                                            <p:cond delay="0"/>
                                          </p:stCondLst>
                                        </p:cTn>
                                        <p:tgtEl>
                                          <p:spTgt spid="91"/>
                                        </p:tgtEl>
                                        <p:attrNameLst>
                                          <p:attrName>style.visibility</p:attrName>
                                        </p:attrNameLst>
                                      </p:cBhvr>
                                      <p:to>
                                        <p:strVal val="visible"/>
                                      </p:to>
                                    </p:set>
                                    <p:anim calcmode="lin" valueType="num">
                                      <p:cBhvr>
                                        <p:cTn id="35" dur="500" fill="hold"/>
                                        <p:tgtEl>
                                          <p:spTgt spid="91"/>
                                        </p:tgtEl>
                                        <p:attrNameLst>
                                          <p:attrName>ppt_w</p:attrName>
                                        </p:attrNameLst>
                                      </p:cBhvr>
                                      <p:tavLst>
                                        <p:tav tm="0">
                                          <p:val>
                                            <p:fltVal val="0"/>
                                          </p:val>
                                        </p:tav>
                                        <p:tav tm="100000">
                                          <p:val>
                                            <p:strVal val="#ppt_w"/>
                                          </p:val>
                                        </p:tav>
                                      </p:tavLst>
                                    </p:anim>
                                    <p:anim calcmode="lin" valueType="num">
                                      <p:cBhvr>
                                        <p:cTn id="36" dur="500" fill="hold"/>
                                        <p:tgtEl>
                                          <p:spTgt spid="91"/>
                                        </p:tgtEl>
                                        <p:attrNameLst>
                                          <p:attrName>ppt_h</p:attrName>
                                        </p:attrNameLst>
                                      </p:cBhvr>
                                      <p:tavLst>
                                        <p:tav tm="0">
                                          <p:val>
                                            <p:fltVal val="0"/>
                                          </p:val>
                                        </p:tav>
                                        <p:tav tm="100000">
                                          <p:val>
                                            <p:strVal val="#ppt_h"/>
                                          </p:val>
                                        </p:tav>
                                      </p:tavLst>
                                    </p:anim>
                                    <p:animEffect transition="in" filter="fade">
                                      <p:cBhvr>
                                        <p:cTn id="37" dur="500"/>
                                        <p:tgtEl>
                                          <p:spTgt spid="91"/>
                                        </p:tgtEl>
                                      </p:cBhvr>
                                    </p:animEffect>
                                  </p:childTnLst>
                                </p:cTn>
                              </p:par>
                              <p:par>
                                <p:cTn id="38" presetID="53" presetClass="entr" presetSubtype="16" fill="hold" nodeType="withEffect">
                                  <p:stCondLst>
                                    <p:cond delay="300"/>
                                  </p:stCondLst>
                                  <p:childTnLst>
                                    <p:set>
                                      <p:cBhvr>
                                        <p:cTn id="39" dur="1" fill="hold">
                                          <p:stCondLst>
                                            <p:cond delay="0"/>
                                          </p:stCondLst>
                                        </p:cTn>
                                        <p:tgtEl>
                                          <p:spTgt spid="101"/>
                                        </p:tgtEl>
                                        <p:attrNameLst>
                                          <p:attrName>style.visibility</p:attrName>
                                        </p:attrNameLst>
                                      </p:cBhvr>
                                      <p:to>
                                        <p:strVal val="visible"/>
                                      </p:to>
                                    </p:set>
                                    <p:anim calcmode="lin" valueType="num">
                                      <p:cBhvr>
                                        <p:cTn id="40" dur="500" fill="hold"/>
                                        <p:tgtEl>
                                          <p:spTgt spid="101"/>
                                        </p:tgtEl>
                                        <p:attrNameLst>
                                          <p:attrName>ppt_w</p:attrName>
                                        </p:attrNameLst>
                                      </p:cBhvr>
                                      <p:tavLst>
                                        <p:tav tm="0">
                                          <p:val>
                                            <p:fltVal val="0"/>
                                          </p:val>
                                        </p:tav>
                                        <p:tav tm="100000">
                                          <p:val>
                                            <p:strVal val="#ppt_w"/>
                                          </p:val>
                                        </p:tav>
                                      </p:tavLst>
                                    </p:anim>
                                    <p:anim calcmode="lin" valueType="num">
                                      <p:cBhvr>
                                        <p:cTn id="41" dur="500" fill="hold"/>
                                        <p:tgtEl>
                                          <p:spTgt spid="101"/>
                                        </p:tgtEl>
                                        <p:attrNameLst>
                                          <p:attrName>ppt_h</p:attrName>
                                        </p:attrNameLst>
                                      </p:cBhvr>
                                      <p:tavLst>
                                        <p:tav tm="0">
                                          <p:val>
                                            <p:fltVal val="0"/>
                                          </p:val>
                                        </p:tav>
                                        <p:tav tm="100000">
                                          <p:val>
                                            <p:strVal val="#ppt_h"/>
                                          </p:val>
                                        </p:tav>
                                      </p:tavLst>
                                    </p:anim>
                                    <p:animEffect transition="in" filter="fade">
                                      <p:cBhvr>
                                        <p:cTn id="42" dur="500"/>
                                        <p:tgtEl>
                                          <p:spTgt spid="101"/>
                                        </p:tgtEl>
                                      </p:cBhvr>
                                    </p:animEffect>
                                  </p:childTnLst>
                                </p:cTn>
                              </p:par>
                            </p:childTnLst>
                          </p:cTn>
                        </p:par>
                        <p:par>
                          <p:cTn id="43" fill="hold">
                            <p:stCondLst>
                              <p:cond delay="3900"/>
                            </p:stCondLst>
                            <p:childTnLst>
                              <p:par>
                                <p:cTn id="44" presetID="16" presetClass="entr" presetSubtype="37" fill="hold"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barn(outVertical)">
                                      <p:cBhvr>
                                        <p:cTn id="46" dur="500"/>
                                        <p:tgtEl>
                                          <p:spTgt spid="90"/>
                                        </p:tgtEl>
                                      </p:cBhvr>
                                    </p:animEffect>
                                  </p:childTnLst>
                                </p:cTn>
                              </p:par>
                              <p:par>
                                <p:cTn id="47" presetID="53" presetClass="entr" presetSubtype="16" fill="hold" nodeType="withEffect">
                                  <p:stCondLst>
                                    <p:cond delay="300"/>
                                  </p:stCondLst>
                                  <p:childTnLst>
                                    <p:set>
                                      <p:cBhvr>
                                        <p:cTn id="48" dur="1" fill="hold">
                                          <p:stCondLst>
                                            <p:cond delay="0"/>
                                          </p:stCondLst>
                                        </p:cTn>
                                        <p:tgtEl>
                                          <p:spTgt spid="95"/>
                                        </p:tgtEl>
                                        <p:attrNameLst>
                                          <p:attrName>style.visibility</p:attrName>
                                        </p:attrNameLst>
                                      </p:cBhvr>
                                      <p:to>
                                        <p:strVal val="visible"/>
                                      </p:to>
                                    </p:set>
                                    <p:anim calcmode="lin" valueType="num">
                                      <p:cBhvr>
                                        <p:cTn id="49" dur="500" fill="hold"/>
                                        <p:tgtEl>
                                          <p:spTgt spid="95"/>
                                        </p:tgtEl>
                                        <p:attrNameLst>
                                          <p:attrName>ppt_w</p:attrName>
                                        </p:attrNameLst>
                                      </p:cBhvr>
                                      <p:tavLst>
                                        <p:tav tm="0">
                                          <p:val>
                                            <p:fltVal val="0"/>
                                          </p:val>
                                        </p:tav>
                                        <p:tav tm="100000">
                                          <p:val>
                                            <p:strVal val="#ppt_w"/>
                                          </p:val>
                                        </p:tav>
                                      </p:tavLst>
                                    </p:anim>
                                    <p:anim calcmode="lin" valueType="num">
                                      <p:cBhvr>
                                        <p:cTn id="50" dur="500" fill="hold"/>
                                        <p:tgtEl>
                                          <p:spTgt spid="95"/>
                                        </p:tgtEl>
                                        <p:attrNameLst>
                                          <p:attrName>ppt_h</p:attrName>
                                        </p:attrNameLst>
                                      </p:cBhvr>
                                      <p:tavLst>
                                        <p:tav tm="0">
                                          <p:val>
                                            <p:fltVal val="0"/>
                                          </p:val>
                                        </p:tav>
                                        <p:tav tm="100000">
                                          <p:val>
                                            <p:strVal val="#ppt_h"/>
                                          </p:val>
                                        </p:tav>
                                      </p:tavLst>
                                    </p:anim>
                                    <p:animEffect transition="in" filter="fade">
                                      <p:cBhvr>
                                        <p:cTn id="51" dur="500"/>
                                        <p:tgtEl>
                                          <p:spTgt spid="95"/>
                                        </p:tgtEl>
                                      </p:cBhvr>
                                    </p:animEffect>
                                  </p:childTnLst>
                                </p:cTn>
                              </p:par>
                              <p:par>
                                <p:cTn id="52" presetID="53" presetClass="entr" presetSubtype="16" fill="hold" nodeType="withEffect">
                                  <p:stCondLst>
                                    <p:cond delay="300"/>
                                  </p:stCondLst>
                                  <p:childTnLst>
                                    <p:set>
                                      <p:cBhvr>
                                        <p:cTn id="53" dur="1" fill="hold">
                                          <p:stCondLst>
                                            <p:cond delay="0"/>
                                          </p:stCondLst>
                                        </p:cTn>
                                        <p:tgtEl>
                                          <p:spTgt spid="98"/>
                                        </p:tgtEl>
                                        <p:attrNameLst>
                                          <p:attrName>style.visibility</p:attrName>
                                        </p:attrNameLst>
                                      </p:cBhvr>
                                      <p:to>
                                        <p:strVal val="visible"/>
                                      </p:to>
                                    </p:set>
                                    <p:anim calcmode="lin" valueType="num">
                                      <p:cBhvr>
                                        <p:cTn id="54" dur="500" fill="hold"/>
                                        <p:tgtEl>
                                          <p:spTgt spid="98"/>
                                        </p:tgtEl>
                                        <p:attrNameLst>
                                          <p:attrName>ppt_w</p:attrName>
                                        </p:attrNameLst>
                                      </p:cBhvr>
                                      <p:tavLst>
                                        <p:tav tm="0">
                                          <p:val>
                                            <p:fltVal val="0"/>
                                          </p:val>
                                        </p:tav>
                                        <p:tav tm="100000">
                                          <p:val>
                                            <p:strVal val="#ppt_w"/>
                                          </p:val>
                                        </p:tav>
                                      </p:tavLst>
                                    </p:anim>
                                    <p:anim calcmode="lin" valueType="num">
                                      <p:cBhvr>
                                        <p:cTn id="55" dur="500" fill="hold"/>
                                        <p:tgtEl>
                                          <p:spTgt spid="98"/>
                                        </p:tgtEl>
                                        <p:attrNameLst>
                                          <p:attrName>ppt_h</p:attrName>
                                        </p:attrNameLst>
                                      </p:cBhvr>
                                      <p:tavLst>
                                        <p:tav tm="0">
                                          <p:val>
                                            <p:fltVal val="0"/>
                                          </p:val>
                                        </p:tav>
                                        <p:tav tm="100000">
                                          <p:val>
                                            <p:strVal val="#ppt_h"/>
                                          </p:val>
                                        </p:tav>
                                      </p:tavLst>
                                    </p:anim>
                                    <p:animEffect transition="in" filter="fade">
                                      <p:cBhvr>
                                        <p:cTn id="56" dur="500"/>
                                        <p:tgtEl>
                                          <p:spTgt spid="98"/>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 calcmode="lin" valueType="num">
                                      <p:cBhvr additive="base">
                                        <p:cTn id="59" dur="500"/>
                                        <p:tgtEl>
                                          <p:spTgt spid="107"/>
                                        </p:tgtEl>
                                        <p:attrNameLst>
                                          <p:attrName>ppt_y</p:attrName>
                                        </p:attrNameLst>
                                      </p:cBhvr>
                                      <p:tavLst>
                                        <p:tav tm="0">
                                          <p:val>
                                            <p:strVal val="#ppt_y+#ppt_h*1.125000"/>
                                          </p:val>
                                        </p:tav>
                                        <p:tav tm="100000">
                                          <p:val>
                                            <p:strVal val="#ppt_y"/>
                                          </p:val>
                                        </p:tav>
                                      </p:tavLst>
                                    </p:anim>
                                    <p:animEffect transition="in" filter="wipe(up)">
                                      <p:cBhvr>
                                        <p:cTn id="60" dur="500"/>
                                        <p:tgtEl>
                                          <p:spTgt spid="107"/>
                                        </p:tgtEl>
                                      </p:cBhvr>
                                    </p:animEffect>
                                  </p:childTnLst>
                                </p:cTn>
                              </p:par>
                            </p:childTnLst>
                          </p:cTn>
                        </p:par>
                        <p:par>
                          <p:cTn id="61" fill="hold">
                            <p:stCondLst>
                              <p:cond delay="4700"/>
                            </p:stCondLst>
                            <p:childTnLst>
                              <p:par>
                                <p:cTn id="62" presetID="53" presetClass="entr" presetSubtype="16"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fill="hold"/>
                                        <p:tgtEl>
                                          <p:spTgt spid="121"/>
                                        </p:tgtEl>
                                        <p:attrNameLst>
                                          <p:attrName>ppt_w</p:attrName>
                                        </p:attrNameLst>
                                      </p:cBhvr>
                                      <p:tavLst>
                                        <p:tav tm="0">
                                          <p:val>
                                            <p:fltVal val="0"/>
                                          </p:val>
                                        </p:tav>
                                        <p:tav tm="100000">
                                          <p:val>
                                            <p:strVal val="#ppt_w"/>
                                          </p:val>
                                        </p:tav>
                                      </p:tavLst>
                                    </p:anim>
                                    <p:anim calcmode="lin" valueType="num">
                                      <p:cBhvr>
                                        <p:cTn id="65" dur="500" fill="hold"/>
                                        <p:tgtEl>
                                          <p:spTgt spid="121"/>
                                        </p:tgtEl>
                                        <p:attrNameLst>
                                          <p:attrName>ppt_h</p:attrName>
                                        </p:attrNameLst>
                                      </p:cBhvr>
                                      <p:tavLst>
                                        <p:tav tm="0">
                                          <p:val>
                                            <p:fltVal val="0"/>
                                          </p:val>
                                        </p:tav>
                                        <p:tav tm="100000">
                                          <p:val>
                                            <p:strVal val="#ppt_h"/>
                                          </p:val>
                                        </p:tav>
                                      </p:tavLst>
                                    </p:anim>
                                    <p:animEffect transition="in" filter="fade">
                                      <p:cBhvr>
                                        <p:cTn id="66" dur="500"/>
                                        <p:tgtEl>
                                          <p:spTgt spid="12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22"/>
                                        </p:tgtEl>
                                        <p:attrNameLst>
                                          <p:attrName>style.visibility</p:attrName>
                                        </p:attrNameLst>
                                      </p:cBhvr>
                                      <p:to>
                                        <p:strVal val="visible"/>
                                      </p:to>
                                    </p:set>
                                    <p:anim calcmode="lin" valueType="num">
                                      <p:cBhvr>
                                        <p:cTn id="69" dur="500" fill="hold"/>
                                        <p:tgtEl>
                                          <p:spTgt spid="122"/>
                                        </p:tgtEl>
                                        <p:attrNameLst>
                                          <p:attrName>ppt_w</p:attrName>
                                        </p:attrNameLst>
                                      </p:cBhvr>
                                      <p:tavLst>
                                        <p:tav tm="0">
                                          <p:val>
                                            <p:fltVal val="0"/>
                                          </p:val>
                                        </p:tav>
                                        <p:tav tm="100000">
                                          <p:val>
                                            <p:strVal val="#ppt_w"/>
                                          </p:val>
                                        </p:tav>
                                      </p:tavLst>
                                    </p:anim>
                                    <p:anim calcmode="lin" valueType="num">
                                      <p:cBhvr>
                                        <p:cTn id="70" dur="500" fill="hold"/>
                                        <p:tgtEl>
                                          <p:spTgt spid="122"/>
                                        </p:tgtEl>
                                        <p:attrNameLst>
                                          <p:attrName>ppt_h</p:attrName>
                                        </p:attrNameLst>
                                      </p:cBhvr>
                                      <p:tavLst>
                                        <p:tav tm="0">
                                          <p:val>
                                            <p:fltVal val="0"/>
                                          </p:val>
                                        </p:tav>
                                        <p:tav tm="100000">
                                          <p:val>
                                            <p:strVal val="#ppt_h"/>
                                          </p:val>
                                        </p:tav>
                                      </p:tavLst>
                                    </p:anim>
                                    <p:animEffect transition="in" filter="fade">
                                      <p:cBhvr>
                                        <p:cTn id="71" dur="500"/>
                                        <p:tgtEl>
                                          <p:spTgt spid="122"/>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23"/>
                                        </p:tgtEl>
                                        <p:attrNameLst>
                                          <p:attrName>style.visibility</p:attrName>
                                        </p:attrNameLst>
                                      </p:cBhvr>
                                      <p:to>
                                        <p:strVal val="visible"/>
                                      </p:to>
                                    </p:set>
                                    <p:anim calcmode="lin" valueType="num">
                                      <p:cBhvr>
                                        <p:cTn id="74" dur="500" fill="hold"/>
                                        <p:tgtEl>
                                          <p:spTgt spid="123"/>
                                        </p:tgtEl>
                                        <p:attrNameLst>
                                          <p:attrName>ppt_w</p:attrName>
                                        </p:attrNameLst>
                                      </p:cBhvr>
                                      <p:tavLst>
                                        <p:tav tm="0">
                                          <p:val>
                                            <p:fltVal val="0"/>
                                          </p:val>
                                        </p:tav>
                                        <p:tav tm="100000">
                                          <p:val>
                                            <p:strVal val="#ppt_w"/>
                                          </p:val>
                                        </p:tav>
                                      </p:tavLst>
                                    </p:anim>
                                    <p:anim calcmode="lin" valueType="num">
                                      <p:cBhvr>
                                        <p:cTn id="75" dur="500" fill="hold"/>
                                        <p:tgtEl>
                                          <p:spTgt spid="123"/>
                                        </p:tgtEl>
                                        <p:attrNameLst>
                                          <p:attrName>ppt_h</p:attrName>
                                        </p:attrNameLst>
                                      </p:cBhvr>
                                      <p:tavLst>
                                        <p:tav tm="0">
                                          <p:val>
                                            <p:fltVal val="0"/>
                                          </p:val>
                                        </p:tav>
                                        <p:tav tm="100000">
                                          <p:val>
                                            <p:strVal val="#ppt_h"/>
                                          </p:val>
                                        </p:tav>
                                      </p:tavLst>
                                    </p:anim>
                                    <p:animEffect transition="in" filter="fade">
                                      <p:cBhvr>
                                        <p:cTn id="76" dur="500"/>
                                        <p:tgtEl>
                                          <p:spTgt spid="12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24"/>
                                        </p:tgtEl>
                                        <p:attrNameLst>
                                          <p:attrName>style.visibility</p:attrName>
                                        </p:attrNameLst>
                                      </p:cBhvr>
                                      <p:to>
                                        <p:strVal val="visible"/>
                                      </p:to>
                                    </p:set>
                                    <p:anim calcmode="lin" valueType="num">
                                      <p:cBhvr>
                                        <p:cTn id="79" dur="500" fill="hold"/>
                                        <p:tgtEl>
                                          <p:spTgt spid="124"/>
                                        </p:tgtEl>
                                        <p:attrNameLst>
                                          <p:attrName>ppt_w</p:attrName>
                                        </p:attrNameLst>
                                      </p:cBhvr>
                                      <p:tavLst>
                                        <p:tav tm="0">
                                          <p:val>
                                            <p:fltVal val="0"/>
                                          </p:val>
                                        </p:tav>
                                        <p:tav tm="100000">
                                          <p:val>
                                            <p:strVal val="#ppt_w"/>
                                          </p:val>
                                        </p:tav>
                                      </p:tavLst>
                                    </p:anim>
                                    <p:anim calcmode="lin" valueType="num">
                                      <p:cBhvr>
                                        <p:cTn id="80" dur="500" fill="hold"/>
                                        <p:tgtEl>
                                          <p:spTgt spid="124"/>
                                        </p:tgtEl>
                                        <p:attrNameLst>
                                          <p:attrName>ppt_h</p:attrName>
                                        </p:attrNameLst>
                                      </p:cBhvr>
                                      <p:tavLst>
                                        <p:tav tm="0">
                                          <p:val>
                                            <p:fltVal val="0"/>
                                          </p:val>
                                        </p:tav>
                                        <p:tav tm="100000">
                                          <p:val>
                                            <p:strVal val="#ppt_h"/>
                                          </p:val>
                                        </p:tav>
                                      </p:tavLst>
                                    </p:anim>
                                    <p:animEffect transition="in" filter="fade">
                                      <p:cBhvr>
                                        <p:cTn id="81" dur="500"/>
                                        <p:tgtEl>
                                          <p:spTgt spid="124"/>
                                        </p:tgtEl>
                                      </p:cBhvr>
                                    </p:animEffect>
                                  </p:childTnLst>
                                </p:cTn>
                              </p:par>
                            </p:childTnLst>
                          </p:cTn>
                        </p:par>
                        <p:par>
                          <p:cTn id="82" fill="hold">
                            <p:stCondLst>
                              <p:cond delay="5200"/>
                            </p:stCondLst>
                            <p:childTnLst>
                              <p:par>
                                <p:cTn id="83" presetID="22" presetClass="entr" presetSubtype="1" fill="hold" grpId="0" nodeType="afterEffect">
                                  <p:stCondLst>
                                    <p:cond delay="0"/>
                                  </p:stCondLst>
                                  <p:childTnLst>
                                    <p:set>
                                      <p:cBhvr>
                                        <p:cTn id="84" dur="1" fill="hold">
                                          <p:stCondLst>
                                            <p:cond delay="0"/>
                                          </p:stCondLst>
                                        </p:cTn>
                                        <p:tgtEl>
                                          <p:spTgt spid="117"/>
                                        </p:tgtEl>
                                        <p:attrNameLst>
                                          <p:attrName>style.visibility</p:attrName>
                                        </p:attrNameLst>
                                      </p:cBhvr>
                                      <p:to>
                                        <p:strVal val="visible"/>
                                      </p:to>
                                    </p:set>
                                    <p:animEffect transition="in" filter="wipe(up)">
                                      <p:cBhvr>
                                        <p:cTn id="85" dur="500"/>
                                        <p:tgtEl>
                                          <p:spTgt spid="117"/>
                                        </p:tgtEl>
                                      </p:cBhvr>
                                    </p:animEffect>
                                  </p:childTnLst>
                                </p:cTn>
                              </p:par>
                            </p:childTnLst>
                          </p:cTn>
                        </p:par>
                        <p:par>
                          <p:cTn id="86" fill="hold">
                            <p:stCondLst>
                              <p:cond delay="5700"/>
                            </p:stCondLst>
                            <p:childTnLst>
                              <p:par>
                                <p:cTn id="87" presetID="22" presetClass="entr" presetSubtype="1" fill="hold" grpId="0" nodeType="after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wipe(up)">
                                      <p:cBhvr>
                                        <p:cTn id="89" dur="500"/>
                                        <p:tgtEl>
                                          <p:spTgt spid="118"/>
                                        </p:tgtEl>
                                      </p:cBhvr>
                                    </p:animEffect>
                                  </p:childTnLst>
                                </p:cTn>
                              </p:par>
                            </p:childTnLst>
                          </p:cTn>
                        </p:par>
                        <p:par>
                          <p:cTn id="90" fill="hold">
                            <p:stCondLst>
                              <p:cond delay="6200"/>
                            </p:stCondLst>
                            <p:childTnLst>
                              <p:par>
                                <p:cTn id="91" presetID="22" presetClass="entr" presetSubtype="1" fill="hold" grpId="0" nodeType="after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up)">
                                      <p:cBhvr>
                                        <p:cTn id="93" dur="500"/>
                                        <p:tgtEl>
                                          <p:spTgt spid="44"/>
                                        </p:tgtEl>
                                      </p:cBhvr>
                                    </p:animEffect>
                                  </p:childTnLst>
                                </p:cTn>
                              </p:par>
                            </p:childTnLst>
                          </p:cTn>
                        </p:par>
                        <p:par>
                          <p:cTn id="94" fill="hold">
                            <p:stCondLst>
                              <p:cond delay="6700"/>
                            </p:stCondLst>
                            <p:childTnLst>
                              <p:par>
                                <p:cTn id="95" presetID="22" presetClass="entr" presetSubtype="1" fill="hold" grpId="0"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up)">
                                      <p:cBhvr>
                                        <p:cTn id="97" dur="500"/>
                                        <p:tgtEl>
                                          <p:spTgt spid="49"/>
                                        </p:tgtEl>
                                      </p:cBhvr>
                                    </p:animEffect>
                                  </p:childTnLst>
                                </p:cTn>
                              </p:par>
                            </p:childTnLst>
                          </p:cTn>
                        </p:par>
                        <p:par>
                          <p:cTn id="98" fill="hold">
                            <p:stCondLst>
                              <p:cond delay="7200"/>
                            </p:stCondLst>
                            <p:childTnLst>
                              <p:par>
                                <p:cTn id="99" presetID="22" presetClass="entr" presetSubtype="1" fill="hold" grpId="0" nodeType="after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wipe(up)">
                                      <p:cBhvr>
                                        <p:cTn id="101" dur="500"/>
                                        <p:tgtEl>
                                          <p:spTgt spid="50"/>
                                        </p:tgtEl>
                                      </p:cBhvr>
                                    </p:animEffect>
                                  </p:childTnLst>
                                </p:cTn>
                              </p:par>
                            </p:childTnLst>
                          </p:cTn>
                        </p:par>
                        <p:par>
                          <p:cTn id="102" fill="hold">
                            <p:stCondLst>
                              <p:cond delay="7700"/>
                            </p:stCondLst>
                            <p:childTnLst>
                              <p:par>
                                <p:cTn id="103" presetID="22" presetClass="entr" presetSubtype="1" fill="hold" grpId="0" nodeType="after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wipe(up)">
                                      <p:cBhvr>
                                        <p:cTn id="105" dur="500"/>
                                        <p:tgtEl>
                                          <p:spTgt spid="51"/>
                                        </p:tgtEl>
                                      </p:cBhvr>
                                    </p:animEffect>
                                  </p:childTnLst>
                                </p:cTn>
                              </p:par>
                            </p:childTnLst>
                          </p:cTn>
                        </p:par>
                        <p:par>
                          <p:cTn id="106" fill="hold">
                            <p:stCondLst>
                              <p:cond delay="8200"/>
                            </p:stCondLst>
                            <p:childTnLst>
                              <p:par>
                                <p:cTn id="107" presetID="22" presetClass="entr" presetSubtype="1"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childTnLst>
                          </p:cTn>
                        </p:par>
                        <p:par>
                          <p:cTn id="110" fill="hold">
                            <p:stCondLst>
                              <p:cond delay="8700"/>
                            </p:stCondLst>
                            <p:childTnLst>
                              <p:par>
                                <p:cTn id="111" presetID="22" presetClass="entr" presetSubtype="1"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wipe(up)">
                                      <p:cBhvr>
                                        <p:cTn id="113" dur="500"/>
                                        <p:tgtEl>
                                          <p:spTgt spid="53"/>
                                        </p:tgtEl>
                                      </p:cBhvr>
                                    </p:animEffect>
                                  </p:childTnLst>
                                </p:cTn>
                              </p:par>
                            </p:childTnLst>
                          </p:cTn>
                        </p:par>
                        <p:par>
                          <p:cTn id="114" fill="hold">
                            <p:stCondLst>
                              <p:cond delay="9200"/>
                            </p:stCondLst>
                            <p:childTnLst>
                              <p:par>
                                <p:cTn id="115" presetID="22" presetClass="entr" presetSubtype="1" fill="hold" grpId="0" nodeType="after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wipe(up)">
                                      <p:cBhvr>
                                        <p:cTn id="1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8" grpId="0"/>
      <p:bldP spid="107" grpId="0"/>
      <p:bldP spid="117" grpId="0"/>
      <p:bldP spid="118" grpId="0"/>
      <p:bldP spid="121" grpId="0" animBg="1"/>
      <p:bldP spid="122" grpId="0" animBg="1"/>
      <p:bldP spid="123" grpId="0" animBg="1"/>
      <p:bldP spid="124" grpId="0" animBg="1"/>
      <p:bldP spid="44" grpId="0"/>
      <p:bldP spid="49" grpId="0"/>
      <p:bldP spid="50" grpId="0"/>
      <p:bldP spid="51" grpId="0"/>
      <p:bldP spid="52" grpId="0"/>
      <p:bldP spid="53"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3193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重训练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70890234"/>
              </p:ext>
            </p:extLst>
          </p:nvPr>
        </p:nvGraphicFramePr>
        <p:xfrm>
          <a:off x="824501" y="1238416"/>
          <a:ext cx="7286625" cy="3491463"/>
        </p:xfrm>
        <a:graphic>
          <a:graphicData uri="http://schemas.openxmlformats.org/drawingml/2006/table">
            <a:tbl>
              <a:tblPr firstRow="1" firstCol="1" bandRow="1">
                <a:tableStyleId>{5C22544A-7EE6-4342-B048-85BDC9FD1C3A}</a:tableStyleId>
              </a:tblPr>
              <a:tblGrid>
                <a:gridCol w="734217">
                  <a:extLst>
                    <a:ext uri="{9D8B030D-6E8A-4147-A177-3AD203B41FA5}">
                      <a16:colId xmlns:a16="http://schemas.microsoft.com/office/drawing/2014/main" val="1300275210"/>
                    </a:ext>
                  </a:extLst>
                </a:gridCol>
                <a:gridCol w="722066">
                  <a:extLst>
                    <a:ext uri="{9D8B030D-6E8A-4147-A177-3AD203B41FA5}">
                      <a16:colId xmlns:a16="http://schemas.microsoft.com/office/drawing/2014/main" val="3705400110"/>
                    </a:ext>
                  </a:extLst>
                </a:gridCol>
                <a:gridCol w="728141">
                  <a:extLst>
                    <a:ext uri="{9D8B030D-6E8A-4147-A177-3AD203B41FA5}">
                      <a16:colId xmlns:a16="http://schemas.microsoft.com/office/drawing/2014/main" val="997725292"/>
                    </a:ext>
                  </a:extLst>
                </a:gridCol>
                <a:gridCol w="728141">
                  <a:extLst>
                    <a:ext uri="{9D8B030D-6E8A-4147-A177-3AD203B41FA5}">
                      <a16:colId xmlns:a16="http://schemas.microsoft.com/office/drawing/2014/main" val="2247176094"/>
                    </a:ext>
                  </a:extLst>
                </a:gridCol>
                <a:gridCol w="729010">
                  <a:extLst>
                    <a:ext uri="{9D8B030D-6E8A-4147-A177-3AD203B41FA5}">
                      <a16:colId xmlns:a16="http://schemas.microsoft.com/office/drawing/2014/main" val="1938220261"/>
                    </a:ext>
                  </a:extLst>
                </a:gridCol>
                <a:gridCol w="687538">
                  <a:extLst>
                    <a:ext uri="{9D8B030D-6E8A-4147-A177-3AD203B41FA5}">
                      <a16:colId xmlns:a16="http://schemas.microsoft.com/office/drawing/2014/main" val="3458800150"/>
                    </a:ext>
                  </a:extLst>
                </a:gridCol>
                <a:gridCol w="770482">
                  <a:extLst>
                    <a:ext uri="{9D8B030D-6E8A-4147-A177-3AD203B41FA5}">
                      <a16:colId xmlns:a16="http://schemas.microsoft.com/office/drawing/2014/main" val="30800296"/>
                    </a:ext>
                  </a:extLst>
                </a:gridCol>
                <a:gridCol w="729010">
                  <a:extLst>
                    <a:ext uri="{9D8B030D-6E8A-4147-A177-3AD203B41FA5}">
                      <a16:colId xmlns:a16="http://schemas.microsoft.com/office/drawing/2014/main" val="3447769586"/>
                    </a:ext>
                  </a:extLst>
                </a:gridCol>
                <a:gridCol w="729010">
                  <a:extLst>
                    <a:ext uri="{9D8B030D-6E8A-4147-A177-3AD203B41FA5}">
                      <a16:colId xmlns:a16="http://schemas.microsoft.com/office/drawing/2014/main" val="3712982416"/>
                    </a:ext>
                  </a:extLst>
                </a:gridCol>
                <a:gridCol w="729010">
                  <a:extLst>
                    <a:ext uri="{9D8B030D-6E8A-4147-A177-3AD203B41FA5}">
                      <a16:colId xmlns:a16="http://schemas.microsoft.com/office/drawing/2014/main" val="1928762277"/>
                    </a:ext>
                  </a:extLst>
                </a:gridCol>
              </a:tblGrid>
              <a:tr h="474505">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gm</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go</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19490278"/>
                  </a:ext>
                </a:extLst>
              </a:tr>
              <a:tr h="430994">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797</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0.9376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77628655"/>
                  </a:ext>
                </a:extLst>
              </a:tr>
              <a:tr h="430994">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836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1570984910"/>
                  </a:ext>
                </a:extLst>
              </a:tr>
              <a:tr h="430994">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804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0.9458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99607575"/>
                  </a:ext>
                </a:extLst>
              </a:tr>
              <a:tr h="430994">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790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11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0.9294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22487053"/>
                  </a:ext>
                </a:extLst>
              </a:tr>
              <a:tr h="430994">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0.9694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859041228"/>
                  </a:ext>
                </a:extLst>
              </a:tr>
              <a:tr h="430994">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798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0.9388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878433798"/>
                  </a:ext>
                </a:extLst>
              </a:tr>
              <a:tr h="430994">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0.9706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3199091676"/>
                  </a:ext>
                </a:extLst>
              </a:tr>
            </a:tbl>
          </a:graphicData>
        </a:graphic>
      </p:graphicFrame>
      <p:sp>
        <p:nvSpPr>
          <p:cNvPr id="5" name="矩形 4"/>
          <p:cNvSpPr/>
          <p:nvPr/>
        </p:nvSpPr>
        <p:spPr>
          <a:xfrm>
            <a:off x="1747474" y="658756"/>
            <a:ext cx="5487716" cy="507831"/>
          </a:xfrm>
          <a:prstGeom prst="rect">
            <a:avLst/>
          </a:prstGeom>
        </p:spPr>
        <p:txBody>
          <a:bodyPr wrap="square">
            <a:spAutoFit/>
          </a:bodyPr>
          <a:lstStyle/>
          <a:p>
            <a:pPr indent="304800" algn="ctr">
              <a:lnSpc>
                <a:spcPct val="150000"/>
              </a:lnSpc>
              <a:spcAft>
                <a:spcPts val="0"/>
              </a:spcAft>
            </a:pPr>
            <a:r>
              <a:rPr lang="zh-CN" altLang="zh-CN" b="1" dirty="0" smtClean="0">
                <a:latin typeface="等线 Light" panose="02010600030101010101" pitchFamily="2" charset="-122"/>
                <a:cs typeface="Times New Roman" panose="02020603050405020304" pitchFamily="18" charset="0"/>
              </a:rPr>
              <a:t>数据</a:t>
            </a:r>
            <a:r>
              <a:rPr lang="zh-CN" altLang="en-US" b="1" dirty="0" smtClean="0">
                <a:latin typeface="等线 Light" panose="02010600030101010101" pitchFamily="2" charset="-122"/>
                <a:cs typeface="Times New Roman" panose="02020603050405020304" pitchFamily="18" charset="0"/>
              </a:rPr>
              <a:t>非</a:t>
            </a:r>
            <a:r>
              <a:rPr lang="zh-CN" altLang="zh-CN" b="1" dirty="0" smtClean="0">
                <a:latin typeface="等线 Light" panose="02010600030101010101" pitchFamily="2" charset="-122"/>
                <a:cs typeface="Times New Roman" panose="02020603050405020304" pitchFamily="18" charset="0"/>
              </a:rPr>
              <a:t>均衡分类</a:t>
            </a:r>
            <a:r>
              <a:rPr lang="zh-CN" altLang="en-US" b="1" dirty="0">
                <a:latin typeface="等线 Light" panose="02010600030101010101" pitchFamily="2" charset="-122"/>
                <a:cs typeface="Times New Roman" panose="02020603050405020304" pitchFamily="18" charset="0"/>
              </a:rPr>
              <a:t>精度</a:t>
            </a:r>
            <a:r>
              <a:rPr lang="zh-CN" altLang="zh-CN" b="1" dirty="0" smtClean="0">
                <a:latin typeface="等线 Light" panose="02010600030101010101" pitchFamily="2" charset="-122"/>
                <a:cs typeface="Times New Roman" panose="02020603050405020304" pitchFamily="18" charset="0"/>
              </a:rPr>
              <a:t>（</a:t>
            </a:r>
            <a:r>
              <a:rPr lang="zh-CN" altLang="zh-CN" b="1" dirty="0">
                <a:latin typeface="等线 Light" panose="02010600030101010101" pitchFamily="2" charset="-122"/>
                <a:cs typeface="Times New Roman" panose="02020603050405020304" pitchFamily="18" charset="0"/>
              </a:rPr>
              <a:t>测试集</a:t>
            </a:r>
            <a:r>
              <a:rPr lang="zh-CN" altLang="zh-CN" b="1" dirty="0" smtClean="0">
                <a:latin typeface="等线 Light" panose="02010600030101010101" pitchFamily="2" charset="-122"/>
                <a:cs typeface="Times New Roman" panose="02020603050405020304" pitchFamily="18" charset="0"/>
              </a:rPr>
              <a:t>准确率</a:t>
            </a:r>
            <a:r>
              <a:rPr lang="en-US" altLang="zh-CN" b="1" dirty="0" smtClean="0">
                <a:latin typeface="等线 Light" panose="02010600030101010101" pitchFamily="2" charset="-122"/>
                <a:cs typeface="Times New Roman" panose="02020603050405020304" pitchFamily="18" charset="0"/>
              </a:rPr>
              <a:t>94.1667%</a:t>
            </a:r>
            <a:r>
              <a:rPr lang="zh-CN" altLang="zh-CN" b="1" dirty="0" smtClean="0">
                <a:latin typeface="等线 Light" panose="02010600030101010101" pitchFamily="2" charset="-122"/>
                <a:cs typeface="Times New Roman" panose="02020603050405020304" pitchFamily="18" charset="0"/>
              </a:rPr>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99949999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786614"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课题背景及内容</a:t>
            </a: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第一部分</a:t>
            </a:r>
            <a:endParaRPr lang="zh-CN" altLang="en-US" sz="2000" dirty="0" smtClean="0">
              <a:solidFill>
                <a:schemeClr val="bg1"/>
              </a:solidFill>
              <a:latin typeface="微软雅黑" pitchFamily="34" charset="-122"/>
              <a:ea typeface="微软雅黑"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68865" y="2896649"/>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课题背景</a:t>
            </a:r>
            <a:endParaRPr lang="zh-CN" altLang="en-US" dirty="0">
              <a:latin typeface="方正兰亭细黑_GBK" pitchFamily="2" charset="-122"/>
              <a:ea typeface="方正兰亭细黑_GBK" pitchFamily="2" charset="-122"/>
            </a:endParaRPr>
          </a:p>
        </p:txBody>
      </p:sp>
      <p:sp>
        <p:nvSpPr>
          <p:cNvPr id="16" name="TextBox 15"/>
          <p:cNvSpPr txBox="1"/>
          <p:nvPr/>
        </p:nvSpPr>
        <p:spPr>
          <a:xfrm>
            <a:off x="4468865" y="3694202"/>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a:t>
            </a:r>
            <a:r>
              <a:rPr lang="zh-CN" altLang="en-US" dirty="0">
                <a:latin typeface="方正兰亭细黑_GBK" pitchFamily="2" charset="-122"/>
                <a:ea typeface="方正兰亭细黑_GBK" pitchFamily="2" charset="-122"/>
              </a:rPr>
              <a:t>内容</a:t>
            </a:r>
          </a:p>
        </p:txBody>
      </p:sp>
      <p:sp>
        <p:nvSpPr>
          <p:cNvPr id="19" name="TextBox 18"/>
          <p:cNvSpPr txBox="1"/>
          <p:nvPr/>
        </p:nvSpPr>
        <p:spPr>
          <a:xfrm>
            <a:off x="5552830" y="2943893"/>
            <a:ext cx="1499128"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BACKGROUND</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690686" y="3742621"/>
            <a:ext cx="1188147"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CONTENT</a:t>
            </a:r>
            <a:endParaRPr lang="zh-CN" altLang="en-US" sz="1200" dirty="0">
              <a:solidFill>
                <a:srgbClr val="C00000"/>
              </a:solidFill>
              <a:latin typeface="Kozuka Gothic Pro R" pitchFamily="34" charset="-128"/>
              <a:ea typeface="Kozuka Gothic Pro R" pitchFamily="34" charset="-128"/>
            </a:endParaRPr>
          </a:p>
        </p:txBody>
      </p:sp>
      <p:sp>
        <p:nvSpPr>
          <p:cNvPr id="24" name="椭圆 23"/>
          <p:cNvSpPr/>
          <p:nvPr/>
        </p:nvSpPr>
        <p:spPr>
          <a:xfrm>
            <a:off x="4174977" y="292414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74977" y="371247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4449754" y="3300073"/>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研究现状</a:t>
            </a:r>
            <a:endParaRPr lang="zh-CN" altLang="en-US" dirty="0">
              <a:latin typeface="方正兰亭细黑_GBK" pitchFamily="2" charset="-122"/>
              <a:ea typeface="方正兰亭细黑_GBK" pitchFamily="2" charset="-122"/>
            </a:endParaRPr>
          </a:p>
        </p:txBody>
      </p:sp>
      <p:sp>
        <p:nvSpPr>
          <p:cNvPr id="30" name="椭圆 29"/>
          <p:cNvSpPr/>
          <p:nvPr/>
        </p:nvSpPr>
        <p:spPr>
          <a:xfrm>
            <a:off x="4174977" y="333986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TextBox 18"/>
          <p:cNvSpPr txBox="1"/>
          <p:nvPr/>
        </p:nvSpPr>
        <p:spPr>
          <a:xfrm>
            <a:off x="5576861" y="3338750"/>
            <a:ext cx="17475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RESEARCH SITUATION</a:t>
            </a:r>
            <a:endParaRPr lang="zh-CN" altLang="en-US" sz="1200" dirty="0">
              <a:solidFill>
                <a:srgbClr val="C00000"/>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p:tgtEl>
                                          <p:spTgt spid="30"/>
                                        </p:tgtEl>
                                        <p:attrNameLst>
                                          <p:attrName>ppt_x</p:attrName>
                                        </p:attrNameLst>
                                      </p:cBhvr>
                                      <p:tavLst>
                                        <p:tav tm="0">
                                          <p:val>
                                            <p:strVal val="#ppt_x-#ppt_w*1.125000"/>
                                          </p:val>
                                        </p:tav>
                                        <p:tav tm="100000">
                                          <p:val>
                                            <p:strVal val="#ppt_x"/>
                                          </p:val>
                                        </p:tav>
                                      </p:tavLst>
                                    </p:anim>
                                    <p:animEffect transition="in" filter="wipe(right)">
                                      <p:cBhvr>
                                        <p:cTn id="51" dur="500"/>
                                        <p:tgtEl>
                                          <p:spTgt spid="30"/>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ppt_x</p:attrName>
                                        </p:attrNameLst>
                                      </p:cBhvr>
                                      <p:tavLst>
                                        <p:tav tm="0">
                                          <p:val>
                                            <p:strVal val="#ppt_x-#ppt_w*1.125000"/>
                                          </p:val>
                                        </p:tav>
                                        <p:tav tm="100000">
                                          <p:val>
                                            <p:strVal val="#ppt_x"/>
                                          </p:val>
                                        </p:tav>
                                      </p:tavLst>
                                    </p:anim>
                                    <p:animEffect transition="in" filter="wipe(right)">
                                      <p:cBhvr>
                                        <p:cTn id="55" dur="500"/>
                                        <p:tgtEl>
                                          <p:spTgt spid="2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p:tgtEl>
                                          <p:spTgt spid="31"/>
                                        </p:tgtEl>
                                        <p:attrNameLst>
                                          <p:attrName>ppt_x</p:attrName>
                                        </p:attrNameLst>
                                      </p:cBhvr>
                                      <p:tavLst>
                                        <p:tav tm="0">
                                          <p:val>
                                            <p:strVal val="#ppt_x-#ppt_w*1.125000"/>
                                          </p:val>
                                        </p:tav>
                                        <p:tav tm="100000">
                                          <p:val>
                                            <p:strVal val="#ppt_x"/>
                                          </p:val>
                                        </p:tav>
                                      </p:tavLst>
                                    </p:anim>
                                    <p:animEffect transition="in" filter="wipe(right)">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19" grpId="0"/>
      <p:bldP spid="21" grpId="0"/>
      <p:bldP spid="24" grpId="0" animBg="1"/>
      <p:bldP spid="25" grpId="0" animBg="1"/>
      <p:bldP spid="28" grpId="0"/>
      <p:bldP spid="30" grpId="0" animBg="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31939"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重</a:t>
            </a:r>
            <a:r>
              <a:rPr lang="zh-CN" altLang="en-US" sz="2000" b="1" dirty="0" smtClean="0">
                <a:solidFill>
                  <a:srgbClr val="C00000"/>
                </a:solidFill>
                <a:latin typeface="微软雅黑" panose="020B0503020204020204" pitchFamily="34" charset="-122"/>
                <a:ea typeface="微软雅黑" panose="020B0503020204020204" pitchFamily="34" charset="-122"/>
              </a:rPr>
              <a:t>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747474" y="658756"/>
            <a:ext cx="5234940" cy="507831"/>
          </a:xfrm>
          <a:prstGeom prst="rect">
            <a:avLst/>
          </a:prstGeom>
        </p:spPr>
        <p:txBody>
          <a:bodyPr wrap="square">
            <a:spAutoFit/>
          </a:bodyPr>
          <a:lstStyle/>
          <a:p>
            <a:pPr indent="304800" algn="ctr">
              <a:lnSpc>
                <a:spcPct val="150000"/>
              </a:lnSpc>
              <a:spcAft>
                <a:spcPts val="0"/>
              </a:spcAft>
            </a:pPr>
            <a:r>
              <a:rPr lang="zh-CN" altLang="zh-CN" b="1" dirty="0" smtClean="0">
                <a:latin typeface="等线 Light" panose="02010600030101010101" pitchFamily="2" charset="-122"/>
                <a:cs typeface="Times New Roman" panose="02020603050405020304" pitchFamily="18" charset="0"/>
              </a:rPr>
              <a:t>数据均衡分类</a:t>
            </a:r>
            <a:r>
              <a:rPr lang="zh-CN" altLang="en-US" b="1" dirty="0">
                <a:latin typeface="等线 Light" panose="02010600030101010101" pitchFamily="2" charset="-122"/>
                <a:cs typeface="Times New Roman" panose="02020603050405020304" pitchFamily="18" charset="0"/>
              </a:rPr>
              <a:t>精度</a:t>
            </a:r>
            <a:r>
              <a:rPr lang="zh-CN" altLang="zh-CN" b="1" dirty="0" smtClean="0">
                <a:latin typeface="等线 Light" panose="02010600030101010101" pitchFamily="2" charset="-122"/>
                <a:cs typeface="Times New Roman" panose="02020603050405020304" pitchFamily="18" charset="0"/>
              </a:rPr>
              <a:t>（</a:t>
            </a:r>
            <a:r>
              <a:rPr lang="zh-CN" altLang="zh-CN" b="1" dirty="0">
                <a:latin typeface="等线 Light" panose="02010600030101010101" pitchFamily="2" charset="-122"/>
                <a:cs typeface="Times New Roman" panose="02020603050405020304" pitchFamily="18" charset="0"/>
              </a:rPr>
              <a:t>测试集准确率</a:t>
            </a:r>
            <a:r>
              <a:rPr lang="en-US" altLang="zh-CN" b="1" dirty="0" smtClean="0">
                <a:latin typeface="等线 Light" panose="02010600030101010101" pitchFamily="2" charset="-122"/>
                <a:cs typeface="Times New Roman" panose="02020603050405020304" pitchFamily="18" charset="0"/>
              </a:rPr>
              <a:t>96%</a:t>
            </a:r>
            <a:r>
              <a:rPr lang="zh-CN" altLang="zh-CN" b="1" dirty="0">
                <a:latin typeface="等线 Light" panose="02010600030101010101" pitchFamily="2" charset="-122"/>
                <a:cs typeface="Times New Roman" panose="02020603050405020304" pitchFamily="18" charset="0"/>
              </a:rPr>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56805039"/>
              </p:ext>
            </p:extLst>
          </p:nvPr>
        </p:nvGraphicFramePr>
        <p:xfrm>
          <a:off x="731519" y="1211975"/>
          <a:ext cx="7520942" cy="3428608"/>
        </p:xfrm>
        <a:graphic>
          <a:graphicData uri="http://schemas.openxmlformats.org/drawingml/2006/table">
            <a:tbl>
              <a:tblPr firstRow="1" firstCol="1" bandRow="1">
                <a:tableStyleId>{5C22544A-7EE6-4342-B048-85BDC9FD1C3A}</a:tableStyleId>
              </a:tblPr>
              <a:tblGrid>
                <a:gridCol w="751557">
                  <a:extLst>
                    <a:ext uri="{9D8B030D-6E8A-4147-A177-3AD203B41FA5}">
                      <a16:colId xmlns:a16="http://schemas.microsoft.com/office/drawing/2014/main" val="3051487753"/>
                    </a:ext>
                  </a:extLst>
                </a:gridCol>
                <a:gridCol w="734537">
                  <a:extLst>
                    <a:ext uri="{9D8B030D-6E8A-4147-A177-3AD203B41FA5}">
                      <a16:colId xmlns:a16="http://schemas.microsoft.com/office/drawing/2014/main" val="1241066548"/>
                    </a:ext>
                  </a:extLst>
                </a:gridCol>
                <a:gridCol w="741703">
                  <a:extLst>
                    <a:ext uri="{9D8B030D-6E8A-4147-A177-3AD203B41FA5}">
                      <a16:colId xmlns:a16="http://schemas.microsoft.com/office/drawing/2014/main" val="95942959"/>
                    </a:ext>
                  </a:extLst>
                </a:gridCol>
                <a:gridCol w="741703">
                  <a:extLst>
                    <a:ext uri="{9D8B030D-6E8A-4147-A177-3AD203B41FA5}">
                      <a16:colId xmlns:a16="http://schemas.microsoft.com/office/drawing/2014/main" val="438539421"/>
                    </a:ext>
                  </a:extLst>
                </a:gridCol>
                <a:gridCol w="742599">
                  <a:extLst>
                    <a:ext uri="{9D8B030D-6E8A-4147-A177-3AD203B41FA5}">
                      <a16:colId xmlns:a16="http://schemas.microsoft.com/office/drawing/2014/main" val="2392598147"/>
                    </a:ext>
                  </a:extLst>
                </a:gridCol>
                <a:gridCol w="742599">
                  <a:extLst>
                    <a:ext uri="{9D8B030D-6E8A-4147-A177-3AD203B41FA5}">
                      <a16:colId xmlns:a16="http://schemas.microsoft.com/office/drawing/2014/main" val="1355555922"/>
                    </a:ext>
                  </a:extLst>
                </a:gridCol>
                <a:gridCol w="742599">
                  <a:extLst>
                    <a:ext uri="{9D8B030D-6E8A-4147-A177-3AD203B41FA5}">
                      <a16:colId xmlns:a16="http://schemas.microsoft.com/office/drawing/2014/main" val="3585866148"/>
                    </a:ext>
                  </a:extLst>
                </a:gridCol>
                <a:gridCol w="742599">
                  <a:extLst>
                    <a:ext uri="{9D8B030D-6E8A-4147-A177-3AD203B41FA5}">
                      <a16:colId xmlns:a16="http://schemas.microsoft.com/office/drawing/2014/main" val="1637332117"/>
                    </a:ext>
                  </a:extLst>
                </a:gridCol>
                <a:gridCol w="742599">
                  <a:extLst>
                    <a:ext uri="{9D8B030D-6E8A-4147-A177-3AD203B41FA5}">
                      <a16:colId xmlns:a16="http://schemas.microsoft.com/office/drawing/2014/main" val="1271722545"/>
                    </a:ext>
                  </a:extLst>
                </a:gridCol>
                <a:gridCol w="838447">
                  <a:extLst>
                    <a:ext uri="{9D8B030D-6E8A-4147-A177-3AD203B41FA5}">
                      <a16:colId xmlns:a16="http://schemas.microsoft.com/office/drawing/2014/main" val="2794033971"/>
                    </a:ext>
                  </a:extLst>
                </a:gridCol>
              </a:tblGrid>
              <a:tr h="428576">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09887012"/>
                  </a:ext>
                </a:extLst>
              </a:tr>
              <a:tr h="428576">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24140532"/>
                  </a:ext>
                </a:extLst>
              </a:tr>
              <a:tr h="428576">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802</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20458530"/>
                  </a:ext>
                </a:extLst>
              </a:tr>
              <a:tr h="428576">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790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37308710"/>
                  </a:ext>
                </a:extLst>
              </a:tr>
              <a:tr h="428576">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6469884"/>
                  </a:ext>
                </a:extLst>
              </a:tr>
              <a:tr h="428576">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15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23455320"/>
                  </a:ext>
                </a:extLst>
              </a:tr>
              <a:tr h="428576">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0.9482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62299230"/>
                  </a:ext>
                </a:extLst>
              </a:tr>
              <a:tr h="428576">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0.9776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5800006"/>
                  </a:ext>
                </a:extLst>
              </a:tr>
            </a:tbl>
          </a:graphicData>
        </a:graphic>
      </p:graphicFrame>
    </p:spTree>
    <p:custDataLst>
      <p:tags r:id="rId1"/>
    </p:custDataLst>
    <p:extLst>
      <p:ext uri="{BB962C8B-B14F-4D97-AF65-F5344CB8AC3E}">
        <p14:creationId xmlns:p14="http://schemas.microsoft.com/office/powerpoint/2010/main" val="272754935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重训练</a:t>
            </a:r>
            <a:r>
              <a:rPr lang="en-US" altLang="zh-CN" b="1" dirty="0"/>
              <a:t>11-13</a:t>
            </a:r>
            <a:r>
              <a:rPr lang="zh-CN" altLang="zh-CN" b="1" dirty="0"/>
              <a:t>卷积层、</a:t>
            </a:r>
            <a:r>
              <a:rPr lang="en-US" altLang="zh-CN" b="1" dirty="0"/>
              <a:t>logits</a:t>
            </a:r>
            <a:r>
              <a:rPr lang="zh-CN" altLang="zh-CN" b="1" dirty="0"/>
              <a:t>层分类结果（测试集准确率</a:t>
            </a:r>
            <a:r>
              <a:rPr lang="en-US" altLang="zh-CN" b="1" dirty="0"/>
              <a:t>97.5%</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552864940"/>
              </p:ext>
            </p:extLst>
          </p:nvPr>
        </p:nvGraphicFramePr>
        <p:xfrm>
          <a:off x="646880" y="1166583"/>
          <a:ext cx="7708452" cy="3634016"/>
        </p:xfrm>
        <a:graphic>
          <a:graphicData uri="http://schemas.openxmlformats.org/drawingml/2006/table">
            <a:tbl>
              <a:tblPr firstRow="1" firstCol="1" bandRow="1">
                <a:tableStyleId>{5C22544A-7EE6-4342-B048-85BDC9FD1C3A}</a:tableStyleId>
              </a:tblPr>
              <a:tblGrid>
                <a:gridCol w="770293">
                  <a:extLst>
                    <a:ext uri="{9D8B030D-6E8A-4147-A177-3AD203B41FA5}">
                      <a16:colId xmlns:a16="http://schemas.microsoft.com/office/drawing/2014/main" val="3164764132"/>
                    </a:ext>
                  </a:extLst>
                </a:gridCol>
                <a:gridCol w="752850">
                  <a:extLst>
                    <a:ext uri="{9D8B030D-6E8A-4147-A177-3AD203B41FA5}">
                      <a16:colId xmlns:a16="http://schemas.microsoft.com/office/drawing/2014/main" val="1801139059"/>
                    </a:ext>
                  </a:extLst>
                </a:gridCol>
                <a:gridCol w="760194">
                  <a:extLst>
                    <a:ext uri="{9D8B030D-6E8A-4147-A177-3AD203B41FA5}">
                      <a16:colId xmlns:a16="http://schemas.microsoft.com/office/drawing/2014/main" val="1237807044"/>
                    </a:ext>
                  </a:extLst>
                </a:gridCol>
                <a:gridCol w="760194">
                  <a:extLst>
                    <a:ext uri="{9D8B030D-6E8A-4147-A177-3AD203B41FA5}">
                      <a16:colId xmlns:a16="http://schemas.microsoft.com/office/drawing/2014/main" val="60719192"/>
                    </a:ext>
                  </a:extLst>
                </a:gridCol>
                <a:gridCol w="761114">
                  <a:extLst>
                    <a:ext uri="{9D8B030D-6E8A-4147-A177-3AD203B41FA5}">
                      <a16:colId xmlns:a16="http://schemas.microsoft.com/office/drawing/2014/main" val="532673431"/>
                    </a:ext>
                  </a:extLst>
                </a:gridCol>
                <a:gridCol w="761114">
                  <a:extLst>
                    <a:ext uri="{9D8B030D-6E8A-4147-A177-3AD203B41FA5}">
                      <a16:colId xmlns:a16="http://schemas.microsoft.com/office/drawing/2014/main" val="636943142"/>
                    </a:ext>
                  </a:extLst>
                </a:gridCol>
                <a:gridCol w="761114">
                  <a:extLst>
                    <a:ext uri="{9D8B030D-6E8A-4147-A177-3AD203B41FA5}">
                      <a16:colId xmlns:a16="http://schemas.microsoft.com/office/drawing/2014/main" val="2190837795"/>
                    </a:ext>
                  </a:extLst>
                </a:gridCol>
                <a:gridCol w="761114">
                  <a:extLst>
                    <a:ext uri="{9D8B030D-6E8A-4147-A177-3AD203B41FA5}">
                      <a16:colId xmlns:a16="http://schemas.microsoft.com/office/drawing/2014/main" val="2627294289"/>
                    </a:ext>
                  </a:extLst>
                </a:gridCol>
                <a:gridCol w="761114">
                  <a:extLst>
                    <a:ext uri="{9D8B030D-6E8A-4147-A177-3AD203B41FA5}">
                      <a16:colId xmlns:a16="http://schemas.microsoft.com/office/drawing/2014/main" val="3831339025"/>
                    </a:ext>
                  </a:extLst>
                </a:gridCol>
                <a:gridCol w="859351">
                  <a:extLst>
                    <a:ext uri="{9D8B030D-6E8A-4147-A177-3AD203B41FA5}">
                      <a16:colId xmlns:a16="http://schemas.microsoft.com/office/drawing/2014/main" val="1543686026"/>
                    </a:ext>
                  </a:extLst>
                </a:gridCol>
              </a:tblGrid>
              <a:tr h="454252">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8372424"/>
                  </a:ext>
                </a:extLst>
              </a:tr>
              <a:tr h="454252">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0.9553</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53976957"/>
                  </a:ext>
                </a:extLst>
              </a:tr>
              <a:tr h="454252">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02508032"/>
                  </a:ext>
                </a:extLst>
              </a:tr>
              <a:tr h="454252">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24403509"/>
                  </a:ext>
                </a:extLst>
              </a:tr>
              <a:tr h="454252">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0.9859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3341457"/>
                  </a:ext>
                </a:extLst>
              </a:tr>
              <a:tr h="454252">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94662734"/>
                  </a:ext>
                </a:extLst>
              </a:tr>
              <a:tr h="454252">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81723121"/>
                  </a:ext>
                </a:extLst>
              </a:tr>
              <a:tr h="454252">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0.9918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2015730"/>
                  </a:ext>
                </a:extLst>
              </a:tr>
            </a:tbl>
          </a:graphicData>
        </a:graphic>
      </p:graphicFrame>
    </p:spTree>
    <p:custDataLst>
      <p:tags r:id="rId1"/>
    </p:custDataLst>
    <p:extLst>
      <p:ext uri="{BB962C8B-B14F-4D97-AF65-F5344CB8AC3E}">
        <p14:creationId xmlns:p14="http://schemas.microsoft.com/office/powerpoint/2010/main" val="379040788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a:t>
            </a:r>
            <a:r>
              <a:rPr lang="zh-CN" altLang="zh-CN" b="1" dirty="0" smtClean="0"/>
              <a:t>训练</a:t>
            </a:r>
            <a:r>
              <a:rPr lang="en-US" altLang="zh-CN" b="1" dirty="0"/>
              <a:t>8</a:t>
            </a:r>
            <a:r>
              <a:rPr lang="en-US" altLang="zh-CN" b="1" dirty="0" smtClean="0"/>
              <a:t>-13</a:t>
            </a:r>
            <a:r>
              <a:rPr lang="zh-CN" altLang="zh-CN" b="1" dirty="0"/>
              <a:t>卷积层、</a:t>
            </a:r>
            <a:r>
              <a:rPr lang="en-US" altLang="zh-CN" b="1" dirty="0"/>
              <a:t>logits</a:t>
            </a:r>
            <a:r>
              <a:rPr lang="zh-CN" altLang="zh-CN" b="1" dirty="0"/>
              <a:t>层分类结果（测试集准确率</a:t>
            </a:r>
            <a:r>
              <a:rPr lang="en-US" altLang="zh-CN" b="1" dirty="0"/>
              <a:t>97.5%</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781789836"/>
              </p:ext>
            </p:extLst>
          </p:nvPr>
        </p:nvGraphicFramePr>
        <p:xfrm>
          <a:off x="646880" y="1131945"/>
          <a:ext cx="7605581" cy="3611504"/>
        </p:xfrm>
        <a:graphic>
          <a:graphicData uri="http://schemas.openxmlformats.org/drawingml/2006/table">
            <a:tbl>
              <a:tblPr firstRow="1" firstCol="1" bandRow="1">
                <a:tableStyleId>{5C22544A-7EE6-4342-B048-85BDC9FD1C3A}</a:tableStyleId>
              </a:tblPr>
              <a:tblGrid>
                <a:gridCol w="760014">
                  <a:extLst>
                    <a:ext uri="{9D8B030D-6E8A-4147-A177-3AD203B41FA5}">
                      <a16:colId xmlns:a16="http://schemas.microsoft.com/office/drawing/2014/main" val="1128588198"/>
                    </a:ext>
                  </a:extLst>
                </a:gridCol>
                <a:gridCol w="742804">
                  <a:extLst>
                    <a:ext uri="{9D8B030D-6E8A-4147-A177-3AD203B41FA5}">
                      <a16:colId xmlns:a16="http://schemas.microsoft.com/office/drawing/2014/main" val="455739341"/>
                    </a:ext>
                  </a:extLst>
                </a:gridCol>
                <a:gridCol w="750050">
                  <a:extLst>
                    <a:ext uri="{9D8B030D-6E8A-4147-A177-3AD203B41FA5}">
                      <a16:colId xmlns:a16="http://schemas.microsoft.com/office/drawing/2014/main" val="3993756670"/>
                    </a:ext>
                  </a:extLst>
                </a:gridCol>
                <a:gridCol w="750050">
                  <a:extLst>
                    <a:ext uri="{9D8B030D-6E8A-4147-A177-3AD203B41FA5}">
                      <a16:colId xmlns:a16="http://schemas.microsoft.com/office/drawing/2014/main" val="4120591993"/>
                    </a:ext>
                  </a:extLst>
                </a:gridCol>
                <a:gridCol w="750956">
                  <a:extLst>
                    <a:ext uri="{9D8B030D-6E8A-4147-A177-3AD203B41FA5}">
                      <a16:colId xmlns:a16="http://schemas.microsoft.com/office/drawing/2014/main" val="2545149918"/>
                    </a:ext>
                  </a:extLst>
                </a:gridCol>
                <a:gridCol w="750956">
                  <a:extLst>
                    <a:ext uri="{9D8B030D-6E8A-4147-A177-3AD203B41FA5}">
                      <a16:colId xmlns:a16="http://schemas.microsoft.com/office/drawing/2014/main" val="2639308826"/>
                    </a:ext>
                  </a:extLst>
                </a:gridCol>
                <a:gridCol w="750956">
                  <a:extLst>
                    <a:ext uri="{9D8B030D-6E8A-4147-A177-3AD203B41FA5}">
                      <a16:colId xmlns:a16="http://schemas.microsoft.com/office/drawing/2014/main" val="4184246166"/>
                    </a:ext>
                  </a:extLst>
                </a:gridCol>
                <a:gridCol w="750956">
                  <a:extLst>
                    <a:ext uri="{9D8B030D-6E8A-4147-A177-3AD203B41FA5}">
                      <a16:colId xmlns:a16="http://schemas.microsoft.com/office/drawing/2014/main" val="1657164454"/>
                    </a:ext>
                  </a:extLst>
                </a:gridCol>
                <a:gridCol w="750956">
                  <a:extLst>
                    <a:ext uri="{9D8B030D-6E8A-4147-A177-3AD203B41FA5}">
                      <a16:colId xmlns:a16="http://schemas.microsoft.com/office/drawing/2014/main" val="40601407"/>
                    </a:ext>
                  </a:extLst>
                </a:gridCol>
                <a:gridCol w="847883">
                  <a:extLst>
                    <a:ext uri="{9D8B030D-6E8A-4147-A177-3AD203B41FA5}">
                      <a16:colId xmlns:a16="http://schemas.microsoft.com/office/drawing/2014/main" val="4037914585"/>
                    </a:ext>
                  </a:extLst>
                </a:gridCol>
              </a:tblGrid>
              <a:tr h="451438">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89108934"/>
                  </a:ext>
                </a:extLst>
              </a:tr>
              <a:tr h="451438">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94586915"/>
                  </a:ext>
                </a:extLst>
              </a:tr>
              <a:tr h="451438">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7587528"/>
                  </a:ext>
                </a:extLst>
              </a:tr>
              <a:tr h="451438">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0.9529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87761420"/>
                  </a:ext>
                </a:extLst>
              </a:tr>
              <a:tr h="451438">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38218246"/>
                  </a:ext>
                </a:extLst>
              </a:tr>
              <a:tr h="451438">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0.9953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41037907"/>
                  </a:ext>
                </a:extLst>
              </a:tr>
              <a:tr h="451438">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49037573"/>
                  </a:ext>
                </a:extLst>
              </a:tr>
              <a:tr h="451438">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0.9871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63488102"/>
                  </a:ext>
                </a:extLst>
              </a:tr>
            </a:tbl>
          </a:graphicData>
        </a:graphic>
      </p:graphicFrame>
    </p:spTree>
    <p:custDataLst>
      <p:tags r:id="rId1"/>
    </p:custDataLst>
    <p:extLst>
      <p:ext uri="{BB962C8B-B14F-4D97-AF65-F5344CB8AC3E}">
        <p14:creationId xmlns:p14="http://schemas.microsoft.com/office/powerpoint/2010/main" val="244550284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a:t>
            </a:r>
            <a:r>
              <a:rPr lang="zh-CN" altLang="zh-CN" b="1" dirty="0" smtClean="0"/>
              <a:t>训练</a:t>
            </a:r>
            <a:r>
              <a:rPr lang="en-US" altLang="zh-CN" b="1" dirty="0" smtClean="0"/>
              <a:t>5-13</a:t>
            </a:r>
            <a:r>
              <a:rPr lang="zh-CN" altLang="zh-CN" b="1" dirty="0"/>
              <a:t>卷积层、</a:t>
            </a:r>
            <a:r>
              <a:rPr lang="en-US" altLang="zh-CN" b="1" dirty="0"/>
              <a:t>logits</a:t>
            </a:r>
            <a:r>
              <a:rPr lang="zh-CN" altLang="zh-CN" b="1" dirty="0"/>
              <a:t>层分类结果（测试集准确率</a:t>
            </a:r>
            <a:r>
              <a:rPr lang="en-US" altLang="zh-CN" b="1" dirty="0" smtClean="0"/>
              <a:t>97.33%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778168012"/>
              </p:ext>
            </p:extLst>
          </p:nvPr>
        </p:nvGraphicFramePr>
        <p:xfrm>
          <a:off x="646879" y="1175725"/>
          <a:ext cx="7537000" cy="3533432"/>
        </p:xfrm>
        <a:graphic>
          <a:graphicData uri="http://schemas.openxmlformats.org/drawingml/2006/table">
            <a:tbl>
              <a:tblPr firstRow="1" firstCol="1" bandRow="1">
                <a:tableStyleId>{5C22544A-7EE6-4342-B048-85BDC9FD1C3A}</a:tableStyleId>
              </a:tblPr>
              <a:tblGrid>
                <a:gridCol w="753161">
                  <a:extLst>
                    <a:ext uri="{9D8B030D-6E8A-4147-A177-3AD203B41FA5}">
                      <a16:colId xmlns:a16="http://schemas.microsoft.com/office/drawing/2014/main" val="1658175202"/>
                    </a:ext>
                  </a:extLst>
                </a:gridCol>
                <a:gridCol w="736105">
                  <a:extLst>
                    <a:ext uri="{9D8B030D-6E8A-4147-A177-3AD203B41FA5}">
                      <a16:colId xmlns:a16="http://schemas.microsoft.com/office/drawing/2014/main" val="1698275891"/>
                    </a:ext>
                  </a:extLst>
                </a:gridCol>
                <a:gridCol w="743289">
                  <a:extLst>
                    <a:ext uri="{9D8B030D-6E8A-4147-A177-3AD203B41FA5}">
                      <a16:colId xmlns:a16="http://schemas.microsoft.com/office/drawing/2014/main" val="2088658903"/>
                    </a:ext>
                  </a:extLst>
                </a:gridCol>
                <a:gridCol w="743289">
                  <a:extLst>
                    <a:ext uri="{9D8B030D-6E8A-4147-A177-3AD203B41FA5}">
                      <a16:colId xmlns:a16="http://schemas.microsoft.com/office/drawing/2014/main" val="3771234199"/>
                    </a:ext>
                  </a:extLst>
                </a:gridCol>
                <a:gridCol w="744184">
                  <a:extLst>
                    <a:ext uri="{9D8B030D-6E8A-4147-A177-3AD203B41FA5}">
                      <a16:colId xmlns:a16="http://schemas.microsoft.com/office/drawing/2014/main" val="89828429"/>
                    </a:ext>
                  </a:extLst>
                </a:gridCol>
                <a:gridCol w="744184">
                  <a:extLst>
                    <a:ext uri="{9D8B030D-6E8A-4147-A177-3AD203B41FA5}">
                      <a16:colId xmlns:a16="http://schemas.microsoft.com/office/drawing/2014/main" val="2901999225"/>
                    </a:ext>
                  </a:extLst>
                </a:gridCol>
                <a:gridCol w="744184">
                  <a:extLst>
                    <a:ext uri="{9D8B030D-6E8A-4147-A177-3AD203B41FA5}">
                      <a16:colId xmlns:a16="http://schemas.microsoft.com/office/drawing/2014/main" val="512632885"/>
                    </a:ext>
                  </a:extLst>
                </a:gridCol>
                <a:gridCol w="744184">
                  <a:extLst>
                    <a:ext uri="{9D8B030D-6E8A-4147-A177-3AD203B41FA5}">
                      <a16:colId xmlns:a16="http://schemas.microsoft.com/office/drawing/2014/main" val="3404601919"/>
                    </a:ext>
                  </a:extLst>
                </a:gridCol>
                <a:gridCol w="744184">
                  <a:extLst>
                    <a:ext uri="{9D8B030D-6E8A-4147-A177-3AD203B41FA5}">
                      <a16:colId xmlns:a16="http://schemas.microsoft.com/office/drawing/2014/main" val="939331687"/>
                    </a:ext>
                  </a:extLst>
                </a:gridCol>
                <a:gridCol w="840236">
                  <a:extLst>
                    <a:ext uri="{9D8B030D-6E8A-4147-A177-3AD203B41FA5}">
                      <a16:colId xmlns:a16="http://schemas.microsoft.com/office/drawing/2014/main" val="3628105694"/>
                    </a:ext>
                  </a:extLst>
                </a:gridCol>
              </a:tblGrid>
              <a:tr h="441679">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34852756"/>
                  </a:ext>
                </a:extLst>
              </a:tr>
              <a:tr h="441679">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62811077"/>
                  </a:ext>
                </a:extLst>
              </a:tr>
              <a:tr h="441679">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0584606"/>
                  </a:ext>
                </a:extLst>
              </a:tr>
              <a:tr h="441679">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0.8788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61081038"/>
                  </a:ext>
                </a:extLst>
              </a:tr>
              <a:tr h="441679">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779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0.9164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59872106"/>
                  </a:ext>
                </a:extLst>
              </a:tr>
              <a:tr h="441679">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02964899"/>
                  </a:ext>
                </a:extLst>
              </a:tr>
              <a:tr h="441679">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144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0.8306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64784723"/>
                  </a:ext>
                </a:extLst>
              </a:tr>
              <a:tr h="441679">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0.9635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28867590"/>
                  </a:ext>
                </a:extLst>
              </a:tr>
            </a:tbl>
          </a:graphicData>
        </a:graphic>
      </p:graphicFrame>
    </p:spTree>
    <p:custDataLst>
      <p:tags r:id="rId1"/>
    </p:custDataLst>
    <p:extLst>
      <p:ext uri="{BB962C8B-B14F-4D97-AF65-F5344CB8AC3E}">
        <p14:creationId xmlns:p14="http://schemas.microsoft.com/office/powerpoint/2010/main" val="429247021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smtClean="0"/>
              <a:t>重</a:t>
            </a:r>
            <a:r>
              <a:rPr lang="zh-CN" altLang="en-US" b="1" dirty="0" smtClean="0"/>
              <a:t>训练完整模型</a:t>
            </a:r>
            <a:r>
              <a:rPr lang="zh-CN" altLang="zh-CN" b="1" dirty="0" smtClean="0"/>
              <a:t>分类</a:t>
            </a:r>
            <a:r>
              <a:rPr lang="zh-CN" altLang="zh-CN" b="1" dirty="0"/>
              <a:t>结果（测试集准确率</a:t>
            </a:r>
            <a:r>
              <a:rPr lang="en-US" altLang="zh-CN" b="1" dirty="0" smtClean="0"/>
              <a:t>95.33%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68950708"/>
              </p:ext>
            </p:extLst>
          </p:nvPr>
        </p:nvGraphicFramePr>
        <p:xfrm>
          <a:off x="679775" y="1180046"/>
          <a:ext cx="7422698" cy="3575232"/>
        </p:xfrm>
        <a:graphic>
          <a:graphicData uri="http://schemas.openxmlformats.org/drawingml/2006/table">
            <a:tbl>
              <a:tblPr firstRow="1" firstCol="1" bandRow="1">
                <a:tableStyleId>{5C22544A-7EE6-4342-B048-85BDC9FD1C3A}</a:tableStyleId>
              </a:tblPr>
              <a:tblGrid>
                <a:gridCol w="741739">
                  <a:extLst>
                    <a:ext uri="{9D8B030D-6E8A-4147-A177-3AD203B41FA5}">
                      <a16:colId xmlns:a16="http://schemas.microsoft.com/office/drawing/2014/main" val="256892444"/>
                    </a:ext>
                  </a:extLst>
                </a:gridCol>
                <a:gridCol w="724942">
                  <a:extLst>
                    <a:ext uri="{9D8B030D-6E8A-4147-A177-3AD203B41FA5}">
                      <a16:colId xmlns:a16="http://schemas.microsoft.com/office/drawing/2014/main" val="2656963311"/>
                    </a:ext>
                  </a:extLst>
                </a:gridCol>
                <a:gridCol w="732014">
                  <a:extLst>
                    <a:ext uri="{9D8B030D-6E8A-4147-A177-3AD203B41FA5}">
                      <a16:colId xmlns:a16="http://schemas.microsoft.com/office/drawing/2014/main" val="1736969780"/>
                    </a:ext>
                  </a:extLst>
                </a:gridCol>
                <a:gridCol w="732014">
                  <a:extLst>
                    <a:ext uri="{9D8B030D-6E8A-4147-A177-3AD203B41FA5}">
                      <a16:colId xmlns:a16="http://schemas.microsoft.com/office/drawing/2014/main" val="1873893630"/>
                    </a:ext>
                  </a:extLst>
                </a:gridCol>
                <a:gridCol w="732899">
                  <a:extLst>
                    <a:ext uri="{9D8B030D-6E8A-4147-A177-3AD203B41FA5}">
                      <a16:colId xmlns:a16="http://schemas.microsoft.com/office/drawing/2014/main" val="689241699"/>
                    </a:ext>
                  </a:extLst>
                </a:gridCol>
                <a:gridCol w="732899">
                  <a:extLst>
                    <a:ext uri="{9D8B030D-6E8A-4147-A177-3AD203B41FA5}">
                      <a16:colId xmlns:a16="http://schemas.microsoft.com/office/drawing/2014/main" val="1520451527"/>
                    </a:ext>
                  </a:extLst>
                </a:gridCol>
                <a:gridCol w="732899">
                  <a:extLst>
                    <a:ext uri="{9D8B030D-6E8A-4147-A177-3AD203B41FA5}">
                      <a16:colId xmlns:a16="http://schemas.microsoft.com/office/drawing/2014/main" val="1028837540"/>
                    </a:ext>
                  </a:extLst>
                </a:gridCol>
                <a:gridCol w="732899">
                  <a:extLst>
                    <a:ext uri="{9D8B030D-6E8A-4147-A177-3AD203B41FA5}">
                      <a16:colId xmlns:a16="http://schemas.microsoft.com/office/drawing/2014/main" val="92411259"/>
                    </a:ext>
                  </a:extLst>
                </a:gridCol>
                <a:gridCol w="732899">
                  <a:extLst>
                    <a:ext uri="{9D8B030D-6E8A-4147-A177-3AD203B41FA5}">
                      <a16:colId xmlns:a16="http://schemas.microsoft.com/office/drawing/2014/main" val="2736385833"/>
                    </a:ext>
                  </a:extLst>
                </a:gridCol>
                <a:gridCol w="827494">
                  <a:extLst>
                    <a:ext uri="{9D8B030D-6E8A-4147-A177-3AD203B41FA5}">
                      <a16:colId xmlns:a16="http://schemas.microsoft.com/office/drawing/2014/main" val="4018254666"/>
                    </a:ext>
                  </a:extLst>
                </a:gridCol>
              </a:tblGrid>
              <a:tr h="446904">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dirty="0">
                          <a:effectLst/>
                        </a:rPr>
                        <a:t>准确度</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32646350"/>
                  </a:ext>
                </a:extLst>
              </a:tr>
              <a:tr h="446904">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8667667"/>
                  </a:ext>
                </a:extLst>
              </a:tr>
              <a:tr h="446904">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2708974"/>
                  </a:ext>
                </a:extLst>
              </a:tr>
              <a:tr h="446904">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4086367"/>
                  </a:ext>
                </a:extLst>
              </a:tr>
              <a:tr h="446904">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81810696"/>
                  </a:ext>
                </a:extLst>
              </a:tr>
              <a:tr h="446904">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92531193"/>
                  </a:ext>
                </a:extLst>
              </a:tr>
              <a:tr h="446904">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797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0.9376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48139030"/>
                  </a:ext>
                </a:extLst>
              </a:tr>
              <a:tr h="446904">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0.9671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18556839"/>
                  </a:ext>
                </a:extLst>
              </a:tr>
            </a:tbl>
          </a:graphicData>
        </a:graphic>
      </p:graphicFrame>
    </p:spTree>
    <p:custDataLst>
      <p:tags r:id="rId1"/>
    </p:custDataLst>
    <p:extLst>
      <p:ext uri="{BB962C8B-B14F-4D97-AF65-F5344CB8AC3E}">
        <p14:creationId xmlns:p14="http://schemas.microsoft.com/office/powerpoint/2010/main" val="272204785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74960" y="722450"/>
            <a:ext cx="6669408" cy="507831"/>
          </a:xfrm>
          <a:prstGeom prst="rect">
            <a:avLst/>
          </a:prstGeom>
        </p:spPr>
        <p:txBody>
          <a:bodyPr wrap="square">
            <a:spAutoFit/>
          </a:bodyPr>
          <a:lstStyle/>
          <a:p>
            <a:pPr indent="304800" algn="ctr">
              <a:lnSpc>
                <a:spcPct val="150000"/>
              </a:lnSpc>
              <a:spcAft>
                <a:spcPts val="0"/>
              </a:spcAft>
            </a:pPr>
            <a:r>
              <a:rPr lang="zh-CN" altLang="zh-CN" b="1" dirty="0" smtClean="0"/>
              <a:t>重</a:t>
            </a:r>
            <a:r>
              <a:rPr lang="zh-CN" altLang="en-US" b="1" dirty="0" smtClean="0"/>
              <a:t>训练完整模型</a:t>
            </a:r>
            <a:r>
              <a:rPr lang="zh-CN" altLang="zh-CN" b="1" dirty="0" smtClean="0"/>
              <a:t>分类</a:t>
            </a:r>
            <a:r>
              <a:rPr lang="zh-CN" altLang="zh-CN" b="1" dirty="0"/>
              <a:t>结果（测试集准确率</a:t>
            </a:r>
            <a:r>
              <a:rPr lang="en-US" altLang="zh-CN" b="1" dirty="0" smtClean="0"/>
              <a:t>95.33%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488816533"/>
              </p:ext>
            </p:extLst>
          </p:nvPr>
        </p:nvGraphicFramePr>
        <p:xfrm>
          <a:off x="646880" y="1328615"/>
          <a:ext cx="7594148" cy="3289104"/>
        </p:xfrm>
        <a:graphic>
          <a:graphicData uri="http://schemas.openxmlformats.org/drawingml/2006/table">
            <a:tbl>
              <a:tblPr firstRow="1" firstCol="1" bandRow="1">
                <a:tableStyleId>{5C22544A-7EE6-4342-B048-85BDC9FD1C3A}</a:tableStyleId>
              </a:tblPr>
              <a:tblGrid>
                <a:gridCol w="758872">
                  <a:extLst>
                    <a:ext uri="{9D8B030D-6E8A-4147-A177-3AD203B41FA5}">
                      <a16:colId xmlns:a16="http://schemas.microsoft.com/office/drawing/2014/main" val="256892444"/>
                    </a:ext>
                  </a:extLst>
                </a:gridCol>
                <a:gridCol w="741687">
                  <a:extLst>
                    <a:ext uri="{9D8B030D-6E8A-4147-A177-3AD203B41FA5}">
                      <a16:colId xmlns:a16="http://schemas.microsoft.com/office/drawing/2014/main" val="2656963311"/>
                    </a:ext>
                  </a:extLst>
                </a:gridCol>
                <a:gridCol w="748923">
                  <a:extLst>
                    <a:ext uri="{9D8B030D-6E8A-4147-A177-3AD203B41FA5}">
                      <a16:colId xmlns:a16="http://schemas.microsoft.com/office/drawing/2014/main" val="1736969780"/>
                    </a:ext>
                  </a:extLst>
                </a:gridCol>
                <a:gridCol w="748923">
                  <a:extLst>
                    <a:ext uri="{9D8B030D-6E8A-4147-A177-3AD203B41FA5}">
                      <a16:colId xmlns:a16="http://schemas.microsoft.com/office/drawing/2014/main" val="1873893630"/>
                    </a:ext>
                  </a:extLst>
                </a:gridCol>
                <a:gridCol w="749827">
                  <a:extLst>
                    <a:ext uri="{9D8B030D-6E8A-4147-A177-3AD203B41FA5}">
                      <a16:colId xmlns:a16="http://schemas.microsoft.com/office/drawing/2014/main" val="689241699"/>
                    </a:ext>
                  </a:extLst>
                </a:gridCol>
                <a:gridCol w="749827">
                  <a:extLst>
                    <a:ext uri="{9D8B030D-6E8A-4147-A177-3AD203B41FA5}">
                      <a16:colId xmlns:a16="http://schemas.microsoft.com/office/drawing/2014/main" val="1520451527"/>
                    </a:ext>
                  </a:extLst>
                </a:gridCol>
                <a:gridCol w="749827">
                  <a:extLst>
                    <a:ext uri="{9D8B030D-6E8A-4147-A177-3AD203B41FA5}">
                      <a16:colId xmlns:a16="http://schemas.microsoft.com/office/drawing/2014/main" val="1028837540"/>
                    </a:ext>
                  </a:extLst>
                </a:gridCol>
                <a:gridCol w="749827">
                  <a:extLst>
                    <a:ext uri="{9D8B030D-6E8A-4147-A177-3AD203B41FA5}">
                      <a16:colId xmlns:a16="http://schemas.microsoft.com/office/drawing/2014/main" val="92411259"/>
                    </a:ext>
                  </a:extLst>
                </a:gridCol>
                <a:gridCol w="749827">
                  <a:extLst>
                    <a:ext uri="{9D8B030D-6E8A-4147-A177-3AD203B41FA5}">
                      <a16:colId xmlns:a16="http://schemas.microsoft.com/office/drawing/2014/main" val="2736385833"/>
                    </a:ext>
                  </a:extLst>
                </a:gridCol>
                <a:gridCol w="846608">
                  <a:extLst>
                    <a:ext uri="{9D8B030D-6E8A-4147-A177-3AD203B41FA5}">
                      <a16:colId xmlns:a16="http://schemas.microsoft.com/office/drawing/2014/main" val="4018254666"/>
                    </a:ext>
                  </a:extLst>
                </a:gridCol>
              </a:tblGrid>
              <a:tr h="411138">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dirty="0">
                          <a:effectLst/>
                        </a:rPr>
                        <a:t>准确度</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32646350"/>
                  </a:ext>
                </a:extLst>
              </a:tr>
              <a:tr h="411138">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8667667"/>
                  </a:ext>
                </a:extLst>
              </a:tr>
              <a:tr h="411138">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2708974"/>
                  </a:ext>
                </a:extLst>
              </a:tr>
              <a:tr h="411138">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4086367"/>
                  </a:ext>
                </a:extLst>
              </a:tr>
              <a:tr h="411138">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81810696"/>
                  </a:ext>
                </a:extLst>
              </a:tr>
              <a:tr h="411138">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92531193"/>
                  </a:ext>
                </a:extLst>
              </a:tr>
              <a:tr h="411138">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797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0.9376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48139030"/>
                  </a:ext>
                </a:extLst>
              </a:tr>
              <a:tr h="411138">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0.9671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18556839"/>
                  </a:ext>
                </a:extLst>
              </a:tr>
            </a:tbl>
          </a:graphicData>
        </a:graphic>
      </p:graphicFrame>
    </p:spTree>
    <p:custDataLst>
      <p:tags r:id="rId1"/>
    </p:custDataLst>
    <p:extLst>
      <p:ext uri="{BB962C8B-B14F-4D97-AF65-F5344CB8AC3E}">
        <p14:creationId xmlns:p14="http://schemas.microsoft.com/office/powerpoint/2010/main" val="348967071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460960"/>
          </a:xfrm>
          <a:prstGeom prst="rect">
            <a:avLst/>
          </a:prstGeom>
        </p:spPr>
        <p:txBody>
          <a:bodyPr wrap="square">
            <a:spAutoFit/>
          </a:bodyPr>
          <a:lstStyle/>
          <a:p>
            <a:pPr indent="304800" algn="ctr">
              <a:lnSpc>
                <a:spcPct val="150000"/>
              </a:lnSpc>
              <a:spcAft>
                <a:spcPts val="0"/>
              </a:spcAft>
            </a:pPr>
            <a:r>
              <a:rPr lang="zh-CN" altLang="zh-CN" b="1" dirty="0" smtClean="0"/>
              <a:t>重</a:t>
            </a:r>
            <a:r>
              <a:rPr lang="zh-CN" altLang="zh-CN" b="1" dirty="0"/>
              <a:t>训练</a:t>
            </a:r>
            <a:r>
              <a:rPr lang="en-US" altLang="zh-CN" b="1" dirty="0"/>
              <a:t>9-13</a:t>
            </a:r>
            <a:r>
              <a:rPr lang="zh-CN" altLang="zh-CN" b="1" dirty="0"/>
              <a:t>卷积层、</a:t>
            </a:r>
            <a:r>
              <a:rPr lang="en-US" altLang="zh-CN" b="1" dirty="0"/>
              <a:t>logits</a:t>
            </a:r>
            <a:r>
              <a:rPr lang="zh-CN" altLang="zh-CN" b="1" dirty="0"/>
              <a:t>层分类结果（测试集准确率</a:t>
            </a:r>
            <a:r>
              <a:rPr lang="en-US" altLang="zh-CN" b="1" dirty="0"/>
              <a:t>96.33%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292784961"/>
              </p:ext>
            </p:extLst>
          </p:nvPr>
        </p:nvGraphicFramePr>
        <p:xfrm>
          <a:off x="646881" y="1175727"/>
          <a:ext cx="7639868" cy="3670592"/>
        </p:xfrm>
        <a:graphic>
          <a:graphicData uri="http://schemas.openxmlformats.org/drawingml/2006/table">
            <a:tbl>
              <a:tblPr firstRow="1" firstCol="1" bandRow="1">
                <a:tableStyleId>{5C22544A-7EE6-4342-B048-85BDC9FD1C3A}</a:tableStyleId>
              </a:tblPr>
              <a:tblGrid>
                <a:gridCol w="763441">
                  <a:extLst>
                    <a:ext uri="{9D8B030D-6E8A-4147-A177-3AD203B41FA5}">
                      <a16:colId xmlns:a16="http://schemas.microsoft.com/office/drawing/2014/main" val="2127695359"/>
                    </a:ext>
                  </a:extLst>
                </a:gridCol>
                <a:gridCol w="746152">
                  <a:extLst>
                    <a:ext uri="{9D8B030D-6E8A-4147-A177-3AD203B41FA5}">
                      <a16:colId xmlns:a16="http://schemas.microsoft.com/office/drawing/2014/main" val="1661116154"/>
                    </a:ext>
                  </a:extLst>
                </a:gridCol>
                <a:gridCol w="753432">
                  <a:extLst>
                    <a:ext uri="{9D8B030D-6E8A-4147-A177-3AD203B41FA5}">
                      <a16:colId xmlns:a16="http://schemas.microsoft.com/office/drawing/2014/main" val="150852185"/>
                    </a:ext>
                  </a:extLst>
                </a:gridCol>
                <a:gridCol w="753432">
                  <a:extLst>
                    <a:ext uri="{9D8B030D-6E8A-4147-A177-3AD203B41FA5}">
                      <a16:colId xmlns:a16="http://schemas.microsoft.com/office/drawing/2014/main" val="4213524611"/>
                    </a:ext>
                  </a:extLst>
                </a:gridCol>
                <a:gridCol w="754341">
                  <a:extLst>
                    <a:ext uri="{9D8B030D-6E8A-4147-A177-3AD203B41FA5}">
                      <a16:colId xmlns:a16="http://schemas.microsoft.com/office/drawing/2014/main" val="3357886173"/>
                    </a:ext>
                  </a:extLst>
                </a:gridCol>
                <a:gridCol w="754341">
                  <a:extLst>
                    <a:ext uri="{9D8B030D-6E8A-4147-A177-3AD203B41FA5}">
                      <a16:colId xmlns:a16="http://schemas.microsoft.com/office/drawing/2014/main" val="1965738932"/>
                    </a:ext>
                  </a:extLst>
                </a:gridCol>
                <a:gridCol w="754341">
                  <a:extLst>
                    <a:ext uri="{9D8B030D-6E8A-4147-A177-3AD203B41FA5}">
                      <a16:colId xmlns:a16="http://schemas.microsoft.com/office/drawing/2014/main" val="3818423093"/>
                    </a:ext>
                  </a:extLst>
                </a:gridCol>
                <a:gridCol w="754341">
                  <a:extLst>
                    <a:ext uri="{9D8B030D-6E8A-4147-A177-3AD203B41FA5}">
                      <a16:colId xmlns:a16="http://schemas.microsoft.com/office/drawing/2014/main" val="233226292"/>
                    </a:ext>
                  </a:extLst>
                </a:gridCol>
                <a:gridCol w="754341">
                  <a:extLst>
                    <a:ext uri="{9D8B030D-6E8A-4147-A177-3AD203B41FA5}">
                      <a16:colId xmlns:a16="http://schemas.microsoft.com/office/drawing/2014/main" val="2753299532"/>
                    </a:ext>
                  </a:extLst>
                </a:gridCol>
                <a:gridCol w="851706">
                  <a:extLst>
                    <a:ext uri="{9D8B030D-6E8A-4147-A177-3AD203B41FA5}">
                      <a16:colId xmlns:a16="http://schemas.microsoft.com/office/drawing/2014/main" val="1842067847"/>
                    </a:ext>
                  </a:extLst>
                </a:gridCol>
              </a:tblGrid>
              <a:tr h="458824">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7456"/>
                  </a:ext>
                </a:extLst>
              </a:tr>
              <a:tr h="458824">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1051901"/>
                  </a:ext>
                </a:extLst>
              </a:tr>
              <a:tr h="458824">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4854006"/>
                  </a:ext>
                </a:extLst>
              </a:tr>
              <a:tr h="458824">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33895870"/>
                  </a:ext>
                </a:extLst>
              </a:tr>
              <a:tr h="458824">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85755450"/>
                  </a:ext>
                </a:extLst>
              </a:tr>
              <a:tr h="458824">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01379575"/>
                  </a:ext>
                </a:extLst>
              </a:tr>
              <a:tr h="458824">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85941773"/>
                  </a:ext>
                </a:extLst>
              </a:tr>
              <a:tr h="458824">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0.9835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18674521"/>
                  </a:ext>
                </a:extLst>
              </a:tr>
            </a:tbl>
          </a:graphicData>
        </a:graphic>
      </p:graphicFrame>
    </p:spTree>
    <p:custDataLst>
      <p:tags r:id="rId1"/>
    </p:custDataLst>
    <p:extLst>
      <p:ext uri="{BB962C8B-B14F-4D97-AF65-F5344CB8AC3E}">
        <p14:creationId xmlns:p14="http://schemas.microsoft.com/office/powerpoint/2010/main" val="387479451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92105" y="704142"/>
            <a:ext cx="6669408" cy="507831"/>
          </a:xfrm>
          <a:prstGeom prst="rect">
            <a:avLst/>
          </a:prstGeom>
        </p:spPr>
        <p:txBody>
          <a:bodyPr wrap="square">
            <a:spAutoFit/>
          </a:bodyPr>
          <a:lstStyle/>
          <a:p>
            <a:pPr indent="304800" algn="ctr">
              <a:lnSpc>
                <a:spcPct val="150000"/>
              </a:lnSpc>
              <a:spcAft>
                <a:spcPts val="0"/>
              </a:spcAft>
            </a:pPr>
            <a:r>
              <a:rPr lang="zh-CN" altLang="zh-CN" b="1" dirty="0" smtClean="0"/>
              <a:t>重训练</a:t>
            </a:r>
            <a:r>
              <a:rPr lang="en-US" altLang="zh-CN" dirty="0"/>
              <a:t>10-13</a:t>
            </a:r>
            <a:r>
              <a:rPr lang="zh-CN" altLang="zh-CN" b="1" dirty="0" smtClean="0"/>
              <a:t>卷积</a:t>
            </a:r>
            <a:r>
              <a:rPr lang="zh-CN" altLang="zh-CN" b="1" dirty="0"/>
              <a:t>层、</a:t>
            </a:r>
            <a:r>
              <a:rPr lang="en-US" altLang="zh-CN" b="1" dirty="0"/>
              <a:t>logits</a:t>
            </a:r>
            <a:r>
              <a:rPr lang="zh-CN" altLang="zh-CN" b="1" dirty="0"/>
              <a:t>层分类结果（测试集准确率</a:t>
            </a:r>
            <a:r>
              <a:rPr lang="en-US" altLang="zh-CN" b="1" dirty="0" smtClean="0"/>
              <a:t>98.33</a:t>
            </a:r>
            <a:r>
              <a:rPr lang="en-US" altLang="zh-CN" b="1" dirty="0"/>
              <a:t>%</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37278451"/>
              </p:ext>
            </p:extLst>
          </p:nvPr>
        </p:nvGraphicFramePr>
        <p:xfrm>
          <a:off x="646878" y="1248225"/>
          <a:ext cx="7559862" cy="3586664"/>
        </p:xfrm>
        <a:graphic>
          <a:graphicData uri="http://schemas.openxmlformats.org/drawingml/2006/table">
            <a:tbl>
              <a:tblPr firstRow="1" firstCol="1" bandRow="1">
                <a:tableStyleId>{5C22544A-7EE6-4342-B048-85BDC9FD1C3A}</a:tableStyleId>
              </a:tblPr>
              <a:tblGrid>
                <a:gridCol w="755446">
                  <a:extLst>
                    <a:ext uri="{9D8B030D-6E8A-4147-A177-3AD203B41FA5}">
                      <a16:colId xmlns:a16="http://schemas.microsoft.com/office/drawing/2014/main" val="3638710029"/>
                    </a:ext>
                  </a:extLst>
                </a:gridCol>
                <a:gridCol w="738338">
                  <a:extLst>
                    <a:ext uri="{9D8B030D-6E8A-4147-A177-3AD203B41FA5}">
                      <a16:colId xmlns:a16="http://schemas.microsoft.com/office/drawing/2014/main" val="1170115861"/>
                    </a:ext>
                  </a:extLst>
                </a:gridCol>
                <a:gridCol w="745541">
                  <a:extLst>
                    <a:ext uri="{9D8B030D-6E8A-4147-A177-3AD203B41FA5}">
                      <a16:colId xmlns:a16="http://schemas.microsoft.com/office/drawing/2014/main" val="753578088"/>
                    </a:ext>
                  </a:extLst>
                </a:gridCol>
                <a:gridCol w="745541">
                  <a:extLst>
                    <a:ext uri="{9D8B030D-6E8A-4147-A177-3AD203B41FA5}">
                      <a16:colId xmlns:a16="http://schemas.microsoft.com/office/drawing/2014/main" val="489914236"/>
                    </a:ext>
                  </a:extLst>
                </a:gridCol>
                <a:gridCol w="746442">
                  <a:extLst>
                    <a:ext uri="{9D8B030D-6E8A-4147-A177-3AD203B41FA5}">
                      <a16:colId xmlns:a16="http://schemas.microsoft.com/office/drawing/2014/main" val="419865175"/>
                    </a:ext>
                  </a:extLst>
                </a:gridCol>
                <a:gridCol w="746442">
                  <a:extLst>
                    <a:ext uri="{9D8B030D-6E8A-4147-A177-3AD203B41FA5}">
                      <a16:colId xmlns:a16="http://schemas.microsoft.com/office/drawing/2014/main" val="1645911478"/>
                    </a:ext>
                  </a:extLst>
                </a:gridCol>
                <a:gridCol w="746442">
                  <a:extLst>
                    <a:ext uri="{9D8B030D-6E8A-4147-A177-3AD203B41FA5}">
                      <a16:colId xmlns:a16="http://schemas.microsoft.com/office/drawing/2014/main" val="2429993445"/>
                    </a:ext>
                  </a:extLst>
                </a:gridCol>
                <a:gridCol w="746442">
                  <a:extLst>
                    <a:ext uri="{9D8B030D-6E8A-4147-A177-3AD203B41FA5}">
                      <a16:colId xmlns:a16="http://schemas.microsoft.com/office/drawing/2014/main" val="3541794627"/>
                    </a:ext>
                  </a:extLst>
                </a:gridCol>
                <a:gridCol w="746442">
                  <a:extLst>
                    <a:ext uri="{9D8B030D-6E8A-4147-A177-3AD203B41FA5}">
                      <a16:colId xmlns:a16="http://schemas.microsoft.com/office/drawing/2014/main" val="460717112"/>
                    </a:ext>
                  </a:extLst>
                </a:gridCol>
                <a:gridCol w="842786">
                  <a:extLst>
                    <a:ext uri="{9D8B030D-6E8A-4147-A177-3AD203B41FA5}">
                      <a16:colId xmlns:a16="http://schemas.microsoft.com/office/drawing/2014/main" val="1439646046"/>
                    </a:ext>
                  </a:extLst>
                </a:gridCol>
              </a:tblGrid>
              <a:tr h="448333">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69129"/>
                  </a:ext>
                </a:extLst>
              </a:tr>
              <a:tr h="448333">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15807955"/>
                  </a:ext>
                </a:extLst>
              </a:tr>
              <a:tr h="448333">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0.9905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12104395"/>
                  </a:ext>
                </a:extLst>
              </a:tr>
              <a:tr h="448333">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80380873"/>
                  </a:ext>
                </a:extLst>
              </a:tr>
              <a:tr h="448333">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75514803"/>
                  </a:ext>
                </a:extLst>
              </a:tr>
              <a:tr h="448333">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00362861"/>
                  </a:ext>
                </a:extLst>
              </a:tr>
              <a:tr h="448333">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69393130"/>
                  </a:ext>
                </a:extLst>
              </a:tr>
              <a:tr h="448333">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0.9824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70029863"/>
                  </a:ext>
                </a:extLst>
              </a:tr>
            </a:tbl>
          </a:graphicData>
        </a:graphic>
      </p:graphicFrame>
    </p:spTree>
    <p:custDataLst>
      <p:tags r:id="rId1"/>
    </p:custDataLst>
    <p:extLst>
      <p:ext uri="{BB962C8B-B14F-4D97-AF65-F5344CB8AC3E}">
        <p14:creationId xmlns:p14="http://schemas.microsoft.com/office/powerpoint/2010/main" val="289823457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92105" y="704142"/>
            <a:ext cx="6669408" cy="507831"/>
          </a:xfrm>
          <a:prstGeom prst="rect">
            <a:avLst/>
          </a:prstGeom>
        </p:spPr>
        <p:txBody>
          <a:bodyPr wrap="square">
            <a:spAutoFit/>
          </a:bodyPr>
          <a:lstStyle/>
          <a:p>
            <a:pPr indent="304800" algn="ctr">
              <a:lnSpc>
                <a:spcPct val="150000"/>
              </a:lnSpc>
              <a:spcAft>
                <a:spcPts val="0"/>
              </a:spcAft>
            </a:pPr>
            <a:r>
              <a:rPr lang="zh-CN" altLang="zh-CN" b="1" dirty="0" smtClean="0"/>
              <a:t>重训练</a:t>
            </a:r>
            <a:r>
              <a:rPr lang="en-US" altLang="zh-CN" dirty="0" smtClean="0"/>
              <a:t>12-13</a:t>
            </a:r>
            <a:r>
              <a:rPr lang="zh-CN" altLang="zh-CN" b="1" dirty="0" smtClean="0"/>
              <a:t>卷积</a:t>
            </a:r>
            <a:r>
              <a:rPr lang="zh-CN" altLang="zh-CN" b="1" dirty="0"/>
              <a:t>层、</a:t>
            </a:r>
            <a:r>
              <a:rPr lang="en-US" altLang="zh-CN" b="1" dirty="0"/>
              <a:t>logits</a:t>
            </a:r>
            <a:r>
              <a:rPr lang="zh-CN" altLang="zh-CN" b="1" dirty="0"/>
              <a:t>层分类结果（测试集准确率</a:t>
            </a:r>
            <a:r>
              <a:rPr lang="en-US" altLang="zh-CN" b="1" dirty="0" smtClean="0"/>
              <a:t>96.67%</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868563092"/>
              </p:ext>
            </p:extLst>
          </p:nvPr>
        </p:nvGraphicFramePr>
        <p:xfrm>
          <a:off x="515260" y="1248233"/>
          <a:ext cx="7634330" cy="3495216"/>
        </p:xfrm>
        <a:graphic>
          <a:graphicData uri="http://schemas.openxmlformats.org/drawingml/2006/table">
            <a:tbl>
              <a:tblPr firstRow="1" firstCol="1" bandRow="1">
                <a:tableStyleId>{5C22544A-7EE6-4342-B048-85BDC9FD1C3A}</a:tableStyleId>
              </a:tblPr>
              <a:tblGrid>
                <a:gridCol w="762887">
                  <a:extLst>
                    <a:ext uri="{9D8B030D-6E8A-4147-A177-3AD203B41FA5}">
                      <a16:colId xmlns:a16="http://schemas.microsoft.com/office/drawing/2014/main" val="3954609822"/>
                    </a:ext>
                  </a:extLst>
                </a:gridCol>
                <a:gridCol w="745611">
                  <a:extLst>
                    <a:ext uri="{9D8B030D-6E8A-4147-A177-3AD203B41FA5}">
                      <a16:colId xmlns:a16="http://schemas.microsoft.com/office/drawing/2014/main" val="1299832096"/>
                    </a:ext>
                  </a:extLst>
                </a:gridCol>
                <a:gridCol w="752885">
                  <a:extLst>
                    <a:ext uri="{9D8B030D-6E8A-4147-A177-3AD203B41FA5}">
                      <a16:colId xmlns:a16="http://schemas.microsoft.com/office/drawing/2014/main" val="1073764206"/>
                    </a:ext>
                  </a:extLst>
                </a:gridCol>
                <a:gridCol w="752885">
                  <a:extLst>
                    <a:ext uri="{9D8B030D-6E8A-4147-A177-3AD203B41FA5}">
                      <a16:colId xmlns:a16="http://schemas.microsoft.com/office/drawing/2014/main" val="2741530778"/>
                    </a:ext>
                  </a:extLst>
                </a:gridCol>
                <a:gridCol w="753795">
                  <a:extLst>
                    <a:ext uri="{9D8B030D-6E8A-4147-A177-3AD203B41FA5}">
                      <a16:colId xmlns:a16="http://schemas.microsoft.com/office/drawing/2014/main" val="160332167"/>
                    </a:ext>
                  </a:extLst>
                </a:gridCol>
                <a:gridCol w="753795">
                  <a:extLst>
                    <a:ext uri="{9D8B030D-6E8A-4147-A177-3AD203B41FA5}">
                      <a16:colId xmlns:a16="http://schemas.microsoft.com/office/drawing/2014/main" val="4000168010"/>
                    </a:ext>
                  </a:extLst>
                </a:gridCol>
                <a:gridCol w="753795">
                  <a:extLst>
                    <a:ext uri="{9D8B030D-6E8A-4147-A177-3AD203B41FA5}">
                      <a16:colId xmlns:a16="http://schemas.microsoft.com/office/drawing/2014/main" val="1968791075"/>
                    </a:ext>
                  </a:extLst>
                </a:gridCol>
                <a:gridCol w="753795">
                  <a:extLst>
                    <a:ext uri="{9D8B030D-6E8A-4147-A177-3AD203B41FA5}">
                      <a16:colId xmlns:a16="http://schemas.microsoft.com/office/drawing/2014/main" val="3382858344"/>
                    </a:ext>
                  </a:extLst>
                </a:gridCol>
                <a:gridCol w="753795">
                  <a:extLst>
                    <a:ext uri="{9D8B030D-6E8A-4147-A177-3AD203B41FA5}">
                      <a16:colId xmlns:a16="http://schemas.microsoft.com/office/drawing/2014/main" val="3998862332"/>
                    </a:ext>
                  </a:extLst>
                </a:gridCol>
                <a:gridCol w="851087">
                  <a:extLst>
                    <a:ext uri="{9D8B030D-6E8A-4147-A177-3AD203B41FA5}">
                      <a16:colId xmlns:a16="http://schemas.microsoft.com/office/drawing/2014/main" val="4079713408"/>
                    </a:ext>
                  </a:extLst>
                </a:gridCol>
              </a:tblGrid>
              <a:tr h="436902">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49321004"/>
                  </a:ext>
                </a:extLst>
              </a:tr>
              <a:tr h="436902">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24394463"/>
                  </a:ext>
                </a:extLst>
              </a:tr>
              <a:tr h="436902">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67634730"/>
                  </a:ext>
                </a:extLst>
              </a:tr>
              <a:tr h="436902">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07463987"/>
                  </a:ext>
                </a:extLst>
              </a:tr>
              <a:tr h="436902">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52570592"/>
                  </a:ext>
                </a:extLst>
              </a:tr>
              <a:tr h="436902">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11023607"/>
                  </a:ext>
                </a:extLst>
              </a:tr>
              <a:tr h="436902">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7632528"/>
                  </a:ext>
                </a:extLst>
              </a:tr>
              <a:tr h="436902">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0.9918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92807108"/>
                  </a:ext>
                </a:extLst>
              </a:tr>
            </a:tbl>
          </a:graphicData>
        </a:graphic>
      </p:graphicFrame>
    </p:spTree>
    <p:custDataLst>
      <p:tags r:id="rId1"/>
    </p:custDataLst>
    <p:extLst>
      <p:ext uri="{BB962C8B-B14F-4D97-AF65-F5344CB8AC3E}">
        <p14:creationId xmlns:p14="http://schemas.microsoft.com/office/powerpoint/2010/main" val="12810364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403270" y="221949"/>
            <a:ext cx="1005403" cy="338554"/>
          </a:xfrm>
          <a:prstGeom prst="rect">
            <a:avLst/>
          </a:prstGeom>
          <a:noFill/>
        </p:spPr>
        <p:txBody>
          <a:bodyPr wrap="none" rtlCol="0">
            <a:spAutoFit/>
          </a:bodyPr>
          <a:lstStyle/>
          <a:p>
            <a:pPr algn="ctr"/>
            <a:r>
              <a:rPr lang="zh-CN" altLang="en-US" sz="1600" dirty="0" smtClean="0">
                <a:solidFill>
                  <a:srgbClr val="C00000"/>
                </a:solidFill>
                <a:latin typeface="Kozuka Gothic Pro R" pitchFamily="34" charset="-128"/>
                <a:ea typeface="Kozuka Gothic Pro R" pitchFamily="34" charset="-128"/>
              </a:rPr>
              <a:t>成果展示</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9" name="图片 28"/>
          <p:cNvPicPr/>
          <p:nvPr/>
        </p:nvPicPr>
        <p:blipFill>
          <a:blip r:embed="rId5">
            <a:extLst>
              <a:ext uri="{28A0092B-C50C-407E-A947-70E740481C1C}">
                <a14:useLocalDpi xmlns:a14="http://schemas.microsoft.com/office/drawing/2010/main" val="0"/>
              </a:ext>
            </a:extLst>
          </a:blip>
          <a:stretch>
            <a:fillRect/>
          </a:stretch>
        </p:blipFill>
        <p:spPr>
          <a:xfrm>
            <a:off x="1354455" y="1016493"/>
            <a:ext cx="6435089" cy="3734628"/>
          </a:xfrm>
          <a:prstGeom prst="rect">
            <a:avLst/>
          </a:prstGeom>
        </p:spPr>
      </p:pic>
    </p:spTree>
    <p:custDataLst>
      <p:tags r:id="rId1"/>
    </p:custDataLst>
    <p:extLst>
      <p:ext uri="{BB962C8B-B14F-4D97-AF65-F5344CB8AC3E}">
        <p14:creationId xmlns:p14="http://schemas.microsoft.com/office/powerpoint/2010/main" val="3099510592"/>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19075" y="1449610"/>
            <a:ext cx="2484639"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战略物资一旦因贸易摩擦、资源匮乏、环境污染等原因缺乏时，将无法得到及时供给，给国家经济安全造成重要威胁。棉花作为战略物资，其品级直接决定进出口贸易价格，也因此是我国实施宏观调控的参考商品。</a:t>
            </a:r>
            <a:endParaRPr lang="en-US" altLang="zh-CN" sz="1600" b="1" dirty="0">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3416300" y="838802"/>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smtClean="0">
                <a:latin typeface="微软雅黑" pitchFamily="34" charset="-122"/>
                <a:ea typeface="微软雅黑" pitchFamily="34" charset="-122"/>
              </a:rPr>
              <a:t>棉花</a:t>
            </a:r>
            <a:endParaRPr lang="zh-CN" altLang="en-US" sz="2800" b="1" dirty="0">
              <a:latin typeface="微软雅黑" pitchFamily="34" charset="-122"/>
              <a:ea typeface="微软雅黑" pitchFamily="34" charset="-122"/>
            </a:endParaRPr>
          </a:p>
        </p:txBody>
      </p:sp>
      <p:grpSp>
        <p:nvGrpSpPr>
          <p:cNvPr id="6155" name="组合 2"/>
          <p:cNvGrpSpPr>
            <a:grpSpLocks/>
          </p:cNvGrpSpPr>
          <p:nvPr/>
        </p:nvGrpSpPr>
        <p:grpSpPr bwMode="auto">
          <a:xfrm>
            <a:off x="2747402" y="982810"/>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 name="组合 37"/>
          <p:cNvGrpSpPr/>
          <p:nvPr/>
        </p:nvGrpSpPr>
        <p:grpSpPr>
          <a:xfrm>
            <a:off x="6299944" y="3637074"/>
            <a:ext cx="2185594" cy="122490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选题背景</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542106" y="3652846"/>
            <a:ext cx="2185594" cy="1224902"/>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800572" y="3658837"/>
            <a:ext cx="2185594" cy="1224902"/>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28"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87"/>
            <p:cNvSpPr>
              <a:spLocks noChangeArrowheads="1"/>
            </p:cNvSpPr>
            <p:nvPr/>
          </p:nvSpPr>
          <p:spPr bwMode="auto">
            <a:xfrm>
              <a:off x="6191917" y="3902869"/>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a:solidFill>
                    <a:srgbClr val="C00000"/>
                  </a:solidFill>
                  <a:latin typeface="微软雅黑" pitchFamily="34" charset="-122"/>
                  <a:ea typeface="微软雅黑" pitchFamily="34" charset="-122"/>
                  <a:sym typeface="微软雅黑" pitchFamily="34" charset="-122"/>
                </a:rPr>
                <a:t>战略物资</a:t>
              </a:r>
              <a:endParaRPr lang="en-US" altLang="zh-CN" sz="3200" b="1" dirty="0">
                <a:solidFill>
                  <a:srgbClr val="C00000"/>
                </a:solidFill>
                <a:latin typeface="微软雅黑" pitchFamily="34" charset="-122"/>
                <a:ea typeface="微软雅黑" pitchFamily="34" charset="-122"/>
                <a:sym typeface="微软雅黑" pitchFamily="34" charset="-122"/>
              </a:endParaRPr>
            </a:p>
          </p:txBody>
        </p:sp>
      </p:grpSp>
      <p:sp>
        <p:nvSpPr>
          <p:cNvPr id="42" name="TextBox 87"/>
          <p:cNvSpPr>
            <a:spLocks noChangeArrowheads="1"/>
          </p:cNvSpPr>
          <p:nvPr/>
        </p:nvSpPr>
        <p:spPr bwMode="auto">
          <a:xfrm>
            <a:off x="3689317" y="4019075"/>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品级鉴定</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43" name="TextBox 87"/>
          <p:cNvSpPr>
            <a:spLocks noChangeArrowheads="1"/>
          </p:cNvSpPr>
          <p:nvPr/>
        </p:nvSpPr>
        <p:spPr bwMode="auto">
          <a:xfrm>
            <a:off x="6439003" y="4036780"/>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交叉</a:t>
            </a:r>
            <a:r>
              <a:rPr lang="zh-CN" altLang="en-US" sz="3200" b="1" dirty="0">
                <a:solidFill>
                  <a:srgbClr val="C00000"/>
                </a:solidFill>
                <a:latin typeface="微软雅黑" pitchFamily="34" charset="-122"/>
                <a:ea typeface="微软雅黑" pitchFamily="34" charset="-122"/>
                <a:sym typeface="微软雅黑" pitchFamily="34" charset="-122"/>
              </a:rPr>
              <a:t>学科</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59" name="TextBox 41"/>
          <p:cNvSpPr>
            <a:spLocks noChangeArrowheads="1"/>
          </p:cNvSpPr>
          <p:nvPr/>
        </p:nvSpPr>
        <p:spPr bwMode="auto">
          <a:xfrm>
            <a:off x="3416300" y="1447442"/>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我国现阶段棉花品级鉴定主要依靠人工检验，辅助仪器检验。但人工鉴定受光照、检验人员经验等多种因素影响，给棉花品级评定造成不同程度的误差；仪器质检因检测技术不够精湛，检测精度相对较低。</a:t>
            </a:r>
            <a:endParaRPr lang="en-US" altLang="zh-CN" sz="1600" b="1" dirty="0">
              <a:latin typeface="微软雅黑" pitchFamily="34" charset="-122"/>
              <a:ea typeface="微软雅黑" pitchFamily="34" charset="-122"/>
              <a:sym typeface="微软雅黑" pitchFamily="34" charset="-122"/>
            </a:endParaRPr>
          </a:p>
        </p:txBody>
      </p:sp>
      <p:sp>
        <p:nvSpPr>
          <p:cNvPr id="61" name="TextBox 41"/>
          <p:cNvSpPr>
            <a:spLocks noChangeArrowheads="1"/>
          </p:cNvSpPr>
          <p:nvPr/>
        </p:nvSpPr>
        <p:spPr bwMode="auto">
          <a:xfrm>
            <a:off x="6108650" y="1449256"/>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交叉学科的逐渐开展为农学领域应用计算机技术奠定基础。例如通过监测分析农作物的生长状态，不断调整种植环境等条件提高收成。这些技术在现实应用中不断积累，为从图像角度研究棉花品级鉴定提供一定的参考。</a:t>
            </a:r>
            <a:endParaRPr lang="en-US" altLang="zh-CN" sz="1600" b="1" dirty="0">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4457622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nodeType="afterGroup">
                            <p:stCondLst>
                              <p:cond delay="16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par>
                          <p:cTn id="42" fill="hold">
                            <p:stCondLst>
                              <p:cond delay="2100"/>
                            </p:stCondLst>
                            <p:childTnLst>
                              <p:par>
                                <p:cTn id="43" presetID="53" presetClass="entr" presetSubtype="16" fill="hold" nodeType="after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childTnLst>
                          </p:cTn>
                        </p:par>
                        <p:par>
                          <p:cTn id="48" fill="hold">
                            <p:stCondLst>
                              <p:cond delay="2600"/>
                            </p:stCondLst>
                            <p:childTnLst>
                              <p:par>
                                <p:cTn id="49" presetID="22" presetClass="entr" presetSubtype="1"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p:cBhvr>
                                        <p:cTn id="51" dur="500"/>
                                        <p:tgtEl>
                                          <p:spTgt spid="59"/>
                                        </p:tgtEl>
                                      </p:cBhvr>
                                    </p:animEffect>
                                  </p:childTnLst>
                                </p:cTn>
                              </p:par>
                            </p:childTnLst>
                          </p:cTn>
                        </p:par>
                        <p:par>
                          <p:cTn id="52" fill="hold">
                            <p:stCondLst>
                              <p:cond delay="3100"/>
                            </p:stCondLst>
                            <p:childTnLst>
                              <p:par>
                                <p:cTn id="53" presetID="22" presetClass="entr" presetSubtype="1"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P spid="59" grpId="0" bldLvl="0" autoUpdateAnimBg="0"/>
      <p:bldP spid="61"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4145687"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解决方案及总结</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第五部分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2" name="TextBox 11"/>
          <p:cNvSpPr txBox="1"/>
          <p:nvPr/>
        </p:nvSpPr>
        <p:spPr>
          <a:xfrm>
            <a:off x="4465443" y="2553010"/>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解决方案</a:t>
            </a:r>
            <a:endParaRPr lang="zh-CN" altLang="en-US" dirty="0">
              <a:latin typeface="方正兰亭细黑_GBK" pitchFamily="2" charset="-122"/>
              <a:ea typeface="方正兰亭细黑_GBK" pitchFamily="2" charset="-122"/>
            </a:endParaRPr>
          </a:p>
        </p:txBody>
      </p:sp>
      <p:sp>
        <p:nvSpPr>
          <p:cNvPr id="14" name="TextBox 13"/>
          <p:cNvSpPr txBox="1"/>
          <p:nvPr/>
        </p:nvSpPr>
        <p:spPr>
          <a:xfrm>
            <a:off x="4465443" y="2999603"/>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方案评估</a:t>
            </a:r>
            <a:endParaRPr lang="zh-CN" altLang="en-US" dirty="0">
              <a:latin typeface="方正兰亭细黑_GBK" pitchFamily="2" charset="-122"/>
              <a:ea typeface="方正兰亭细黑_GBK" pitchFamily="2" charset="-122"/>
            </a:endParaRPr>
          </a:p>
        </p:txBody>
      </p:sp>
      <p:sp>
        <p:nvSpPr>
          <p:cNvPr id="17" name="TextBox 16"/>
          <p:cNvSpPr txBox="1"/>
          <p:nvPr/>
        </p:nvSpPr>
        <p:spPr>
          <a:xfrm>
            <a:off x="4465443" y="344619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补救措施</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4465443" y="3864212"/>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参考文献</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5555194" y="2600254"/>
            <a:ext cx="12137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SOLUTION</a:t>
            </a:r>
            <a:endParaRPr lang="zh-CN" altLang="en-US" sz="1200" dirty="0">
              <a:solidFill>
                <a:srgbClr val="C00000"/>
              </a:solidFill>
              <a:latin typeface="Kozuka Gothic Pro R" pitchFamily="34" charset="-128"/>
              <a:ea typeface="Kozuka Gothic Pro R" pitchFamily="34" charset="-128"/>
            </a:endParaRPr>
          </a:p>
        </p:txBody>
      </p:sp>
      <p:sp>
        <p:nvSpPr>
          <p:cNvPr id="20" name="TextBox 19"/>
          <p:cNvSpPr txBox="1"/>
          <p:nvPr/>
        </p:nvSpPr>
        <p:spPr>
          <a:xfrm>
            <a:off x="5555194" y="3048022"/>
            <a:ext cx="1725409"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PROJECT EVALUATION</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55194" y="3495790"/>
            <a:ext cx="1742785"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REMEDIAL MEASURES</a:t>
            </a:r>
            <a:endParaRPr lang="zh-CN" altLang="en-US" sz="1200" dirty="0">
              <a:solidFill>
                <a:srgbClr val="C00000"/>
              </a:solidFill>
              <a:latin typeface="Kozuka Gothic Pro R" pitchFamily="34" charset="-128"/>
              <a:ea typeface="Kozuka Gothic Pro R" pitchFamily="34" charset="-128"/>
            </a:endParaRPr>
          </a:p>
        </p:txBody>
      </p:sp>
      <p:sp>
        <p:nvSpPr>
          <p:cNvPr id="22" name="TextBox 21"/>
          <p:cNvSpPr txBox="1"/>
          <p:nvPr/>
        </p:nvSpPr>
        <p:spPr>
          <a:xfrm>
            <a:off x="5577636" y="3943559"/>
            <a:ext cx="872355"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Reference</a:t>
            </a:r>
            <a:endParaRPr lang="zh-CN" altLang="en-US" sz="1200" dirty="0">
              <a:solidFill>
                <a:srgbClr val="C00000"/>
              </a:solidFill>
              <a:latin typeface="Kozuka Gothic Pro R" pitchFamily="34" charset="-128"/>
              <a:ea typeface="Kozuka Gothic Pro R" pitchFamily="34" charset="-128"/>
            </a:endParaRPr>
          </a:p>
        </p:txBody>
      </p:sp>
      <p:sp>
        <p:nvSpPr>
          <p:cNvPr id="23" name="椭圆 22"/>
          <p:cNvSpPr/>
          <p:nvPr/>
        </p:nvSpPr>
        <p:spPr>
          <a:xfrm>
            <a:off x="4171555" y="25805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71555" y="301787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71555" y="34552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71555" y="38925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4465443" y="4237988"/>
            <a:ext cx="87716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感谢语</a:t>
            </a:r>
            <a:endParaRPr lang="zh-CN" altLang="en-US" dirty="0">
              <a:latin typeface="方正兰亭细黑_GBK" pitchFamily="2" charset="-122"/>
              <a:ea typeface="方正兰亭细黑_GBK" pitchFamily="2" charset="-122"/>
            </a:endParaRPr>
          </a:p>
        </p:txBody>
      </p:sp>
      <p:sp>
        <p:nvSpPr>
          <p:cNvPr id="28" name="TextBox 27"/>
          <p:cNvSpPr txBox="1"/>
          <p:nvPr/>
        </p:nvSpPr>
        <p:spPr>
          <a:xfrm>
            <a:off x="5563209" y="4317335"/>
            <a:ext cx="901209"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Thank you</a:t>
            </a:r>
            <a:endParaRPr lang="zh-CN" altLang="en-US" sz="1200" dirty="0">
              <a:solidFill>
                <a:srgbClr val="C00000"/>
              </a:solidFill>
              <a:latin typeface="Kozuka Gothic Pro R" pitchFamily="34" charset="-128"/>
              <a:ea typeface="Kozuka Gothic Pro R" pitchFamily="34" charset="-128"/>
            </a:endParaRPr>
          </a:p>
        </p:txBody>
      </p:sp>
      <p:sp>
        <p:nvSpPr>
          <p:cNvPr id="29" name="椭圆 28"/>
          <p:cNvSpPr/>
          <p:nvPr/>
        </p:nvSpPr>
        <p:spPr>
          <a:xfrm>
            <a:off x="4171555" y="42663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ppt_x</p:attrName>
                                        </p:attrNameLst>
                                      </p:cBhvr>
                                      <p:tavLst>
                                        <p:tav tm="0">
                                          <p:val>
                                            <p:strVal val="#ppt_x-#ppt_w*1.125000"/>
                                          </p:val>
                                        </p:tav>
                                        <p:tav tm="100000">
                                          <p:val>
                                            <p:strVal val="#ppt_x"/>
                                          </p:val>
                                        </p:tav>
                                      </p:tavLst>
                                    </p:anim>
                                    <p:animEffect transition="in" filter="wipe(right)">
                                      <p:cBhvr>
                                        <p:cTn id="43" dur="500"/>
                                        <p:tgtEl>
                                          <p:spTgt spid="12"/>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right)">
                                      <p:cBhvr>
                                        <p:cTn id="47" dur="500"/>
                                        <p:tgtEl>
                                          <p:spTgt spid="14"/>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ppt_x</p:attrName>
                                        </p:attrNameLst>
                                      </p:cBhvr>
                                      <p:tavLst>
                                        <p:tav tm="0">
                                          <p:val>
                                            <p:strVal val="#ppt_x-#ppt_w*1.125000"/>
                                          </p:val>
                                        </p:tav>
                                        <p:tav tm="100000">
                                          <p:val>
                                            <p:strVal val="#ppt_x"/>
                                          </p:val>
                                        </p:tav>
                                      </p:tavLst>
                                    </p:anim>
                                    <p:animEffect transition="in" filter="wipe(right)">
                                      <p:cBhvr>
                                        <p:cTn id="59" dur="500"/>
                                        <p:tgtEl>
                                          <p:spTgt spid="19"/>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p:tgtEl>
                                          <p:spTgt spid="20"/>
                                        </p:tgtEl>
                                        <p:attrNameLst>
                                          <p:attrName>ppt_x</p:attrName>
                                        </p:attrNameLst>
                                      </p:cBhvr>
                                      <p:tavLst>
                                        <p:tav tm="0">
                                          <p:val>
                                            <p:strVal val="#ppt_x-#ppt_w*1.125000"/>
                                          </p:val>
                                        </p:tav>
                                        <p:tav tm="100000">
                                          <p:val>
                                            <p:strVal val="#ppt_x"/>
                                          </p:val>
                                        </p:tav>
                                      </p:tavLst>
                                    </p:anim>
                                    <p:animEffect transition="in" filter="wipe(right)">
                                      <p:cBhvr>
                                        <p:cTn id="63" dur="500"/>
                                        <p:tgtEl>
                                          <p:spTgt spid="20"/>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ppt_x</p:attrName>
                                        </p:attrNameLst>
                                      </p:cBhvr>
                                      <p:tavLst>
                                        <p:tav tm="0">
                                          <p:val>
                                            <p:strVal val="#ppt_x-#ppt_w*1.125000"/>
                                          </p:val>
                                        </p:tav>
                                        <p:tav tm="100000">
                                          <p:val>
                                            <p:strVal val="#ppt_x"/>
                                          </p:val>
                                        </p:tav>
                                      </p:tavLst>
                                    </p:anim>
                                    <p:animEffect transition="in" filter="wipe(right)">
                                      <p:cBhvr>
                                        <p:cTn id="71" dur="500"/>
                                        <p:tgtEl>
                                          <p:spTgt spid="22"/>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p:tgtEl>
                                          <p:spTgt spid="29"/>
                                        </p:tgtEl>
                                        <p:attrNameLst>
                                          <p:attrName>ppt_x</p:attrName>
                                        </p:attrNameLst>
                                      </p:cBhvr>
                                      <p:tavLst>
                                        <p:tav tm="0">
                                          <p:val>
                                            <p:strVal val="#ppt_x-#ppt_w*1.125000"/>
                                          </p:val>
                                        </p:tav>
                                        <p:tav tm="100000">
                                          <p:val>
                                            <p:strVal val="#ppt_x"/>
                                          </p:val>
                                        </p:tav>
                                      </p:tavLst>
                                    </p:anim>
                                    <p:animEffect transition="in" filter="wipe(right)">
                                      <p:cBhvr>
                                        <p:cTn id="75" dur="500"/>
                                        <p:tgtEl>
                                          <p:spTgt spid="29"/>
                                        </p:tgtEl>
                                      </p:cBhvr>
                                    </p:animEffect>
                                  </p:childTnLst>
                                </p:cTn>
                              </p:par>
                              <p:par>
                                <p:cTn id="76" presetID="12" presetClass="entr" presetSubtype="8" fill="hold" grpId="0" nodeType="withEffect">
                                  <p:stCondLst>
                                    <p:cond delay="30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p:tgtEl>
                                          <p:spTgt spid="27"/>
                                        </p:tgtEl>
                                        <p:attrNameLst>
                                          <p:attrName>ppt_x</p:attrName>
                                        </p:attrNameLst>
                                      </p:cBhvr>
                                      <p:tavLst>
                                        <p:tav tm="0">
                                          <p:val>
                                            <p:strVal val="#ppt_x-#ppt_w*1.125000"/>
                                          </p:val>
                                        </p:tav>
                                        <p:tav tm="100000">
                                          <p:val>
                                            <p:strVal val="#ppt_x"/>
                                          </p:val>
                                        </p:tav>
                                      </p:tavLst>
                                    </p:anim>
                                    <p:animEffect transition="in" filter="wipe(right)">
                                      <p:cBhvr>
                                        <p:cTn id="79" dur="500"/>
                                        <p:tgtEl>
                                          <p:spTgt spid="27"/>
                                        </p:tgtEl>
                                      </p:cBhvr>
                                    </p:animEffect>
                                  </p:childTnLst>
                                </p:cTn>
                              </p:par>
                              <p:par>
                                <p:cTn id="80" presetID="12" presetClass="entr" presetSubtype="8" fill="hold" grpId="0" nodeType="withEffect">
                                  <p:stCondLst>
                                    <p:cond delay="60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p:tgtEl>
                                          <p:spTgt spid="28"/>
                                        </p:tgtEl>
                                        <p:attrNameLst>
                                          <p:attrName>ppt_x</p:attrName>
                                        </p:attrNameLst>
                                      </p:cBhvr>
                                      <p:tavLst>
                                        <p:tav tm="0">
                                          <p:val>
                                            <p:strVal val="#ppt_x-#ppt_w*1.125000"/>
                                          </p:val>
                                        </p:tav>
                                        <p:tav tm="100000">
                                          <p:val>
                                            <p:strVal val="#ppt_x"/>
                                          </p:val>
                                        </p:tav>
                                      </p:tavLst>
                                    </p:anim>
                                    <p:animEffect transition="in" filter="wipe(right)">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P spid="12" grpId="0"/>
      <p:bldP spid="14" grpId="0"/>
      <p:bldP spid="17" grpId="0"/>
      <p:bldP spid="18" grpId="0"/>
      <p:bldP spid="19" grpId="0"/>
      <p:bldP spid="20" grpId="0"/>
      <p:bldP spid="21" grpId="0"/>
      <p:bldP spid="22" grpId="0"/>
      <p:bldP spid="23" grpId="0" animBg="1"/>
      <p:bldP spid="24" grpId="0" animBg="1"/>
      <p:bldP spid="25" grpId="0" animBg="1"/>
      <p:bldP spid="26" grpId="0" animBg="1"/>
      <p:bldP spid="27" grpId="0"/>
      <p:bldP spid="28" grpId="0"/>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解决方案</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08545" y="267886"/>
            <a:ext cx="155523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THE SOLUTION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39" name="直接连接符 38"/>
          <p:cNvCxnSpPr/>
          <p:nvPr/>
        </p:nvCxnSpPr>
        <p:spPr>
          <a:xfrm flipV="1">
            <a:off x="2018852"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512" y="4144388"/>
            <a:ext cx="2062918" cy="99911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367784"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183854"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620880" y="3703428"/>
            <a:ext cx="836538" cy="836538"/>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617926" y="4218412"/>
              <a:ext cx="730851" cy="517289"/>
            </a:xfrm>
            <a:prstGeom prst="rect">
              <a:avLst/>
            </a:prstGeom>
            <a:noFill/>
            <a:ln>
              <a:noFill/>
            </a:ln>
          </p:spPr>
          <p:txBody>
            <a:bodyPr wrap="square" rtlCol="0">
              <a:spAutoFit/>
            </a:bodyPr>
            <a:lstStyle/>
            <a:p>
              <a:pPr algn="ctr"/>
              <a:r>
                <a:rPr lang="zh-CN" altLang="en-US" sz="1400" dirty="0" smtClean="0">
                  <a:latin typeface="微软雅黑" pitchFamily="34" charset="-122"/>
                  <a:ea typeface="微软雅黑" pitchFamily="34" charset="-122"/>
                </a:rPr>
                <a:t>方案</a:t>
              </a:r>
              <a:endParaRPr lang="en-US" altLang="zh-CN" sz="1400" dirty="0" smtClean="0">
                <a:latin typeface="微软雅黑" pitchFamily="34" charset="-122"/>
                <a:ea typeface="微软雅黑" pitchFamily="34" charset="-122"/>
              </a:endParaRPr>
            </a:p>
            <a:p>
              <a:pPr algn="ctr"/>
              <a:r>
                <a:rPr lang="zh-CN" altLang="en-US" sz="1400" dirty="0" smtClean="0">
                  <a:latin typeface="微软雅黑" pitchFamily="34" charset="-122"/>
                  <a:ea typeface="微软雅黑" pitchFamily="34" charset="-122"/>
                </a:rPr>
                <a:t>一</a:t>
              </a:r>
              <a:endParaRPr lang="zh-CN" altLang="en-US" sz="1400" dirty="0">
                <a:latin typeface="微软雅黑" pitchFamily="34" charset="-122"/>
                <a:ea typeface="微软雅黑" pitchFamily="34" charset="-122"/>
              </a:endParaRPr>
            </a:p>
          </p:txBody>
        </p:sp>
      </p:grpSp>
      <p:grpSp>
        <p:nvGrpSpPr>
          <p:cNvPr id="48" name="组合 47"/>
          <p:cNvGrpSpPr/>
          <p:nvPr/>
        </p:nvGrpSpPr>
        <p:grpSpPr>
          <a:xfrm>
            <a:off x="2845016" y="2754205"/>
            <a:ext cx="1016704" cy="1016704"/>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2980409" y="3315940"/>
              <a:ext cx="595035" cy="584775"/>
            </a:xfrm>
            <a:prstGeom prst="rect">
              <a:avLst/>
            </a:prstGeom>
            <a:noFill/>
            <a:ln>
              <a:noFill/>
            </a:ln>
          </p:spPr>
          <p:txBody>
            <a:bodyPr wrap="none" rtlCol="0">
              <a:spAutoFit/>
            </a:bodyPr>
            <a:lstStyle/>
            <a:p>
              <a:pPr algn="ctr"/>
              <a:r>
                <a:rPr lang="zh-CN" altLang="en-US" sz="1600" dirty="0" smtClean="0">
                  <a:latin typeface="微软雅黑" pitchFamily="34" charset="-122"/>
                  <a:ea typeface="微软雅黑" pitchFamily="34" charset="-122"/>
                </a:rPr>
                <a:t>方案</a:t>
              </a:r>
              <a:endParaRPr lang="en-US" altLang="zh-CN" sz="1600" dirty="0" smtClean="0">
                <a:latin typeface="微软雅黑" pitchFamily="34" charset="-122"/>
                <a:ea typeface="微软雅黑" pitchFamily="34" charset="-122"/>
              </a:endParaRPr>
            </a:p>
            <a:p>
              <a:pPr algn="ctr"/>
              <a:r>
                <a:rPr lang="zh-CN" altLang="en-US" sz="1600" dirty="0" smtClean="0">
                  <a:latin typeface="微软雅黑" pitchFamily="34" charset="-122"/>
                  <a:ea typeface="微软雅黑" pitchFamily="34" charset="-122"/>
                </a:rPr>
                <a:t>二</a:t>
              </a:r>
              <a:endParaRPr lang="zh-CN" altLang="en-US" sz="1600" dirty="0">
                <a:latin typeface="微软雅黑" pitchFamily="34" charset="-122"/>
                <a:ea typeface="微软雅黑" pitchFamily="34" charset="-122"/>
              </a:endParaRPr>
            </a:p>
          </p:txBody>
        </p:sp>
      </p:grpSp>
      <p:grpSp>
        <p:nvGrpSpPr>
          <p:cNvPr id="53" name="组合 52"/>
          <p:cNvGrpSpPr/>
          <p:nvPr/>
        </p:nvGrpSpPr>
        <p:grpSpPr>
          <a:xfrm>
            <a:off x="4592277" y="3232510"/>
            <a:ext cx="1239392" cy="1239392"/>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54"/>
            <p:cNvSpPr txBox="1"/>
            <p:nvPr/>
          </p:nvSpPr>
          <p:spPr>
            <a:xfrm>
              <a:off x="4752438" y="3825704"/>
              <a:ext cx="733780" cy="744571"/>
            </a:xfrm>
            <a:prstGeom prst="rect">
              <a:avLst/>
            </a:prstGeom>
            <a:noFill/>
            <a:ln>
              <a:noFill/>
            </a:ln>
          </p:spPr>
          <p:txBody>
            <a:bodyPr wrap="none" rtlCol="0">
              <a:spAutoFit/>
            </a:bodyPr>
            <a:lstStyle/>
            <a:p>
              <a:pPr algn="ctr"/>
              <a:r>
                <a:rPr lang="zh-CN" altLang="en-US" sz="2000" dirty="0" smtClean="0">
                  <a:latin typeface="微软雅黑" pitchFamily="34" charset="-122"/>
                  <a:ea typeface="微软雅黑" pitchFamily="34" charset="-122"/>
                </a:rPr>
                <a:t>方案</a:t>
              </a:r>
              <a:endParaRPr lang="en-US" altLang="zh-CN" sz="2000" dirty="0" smtClean="0">
                <a:latin typeface="微软雅黑" pitchFamily="34" charset="-122"/>
                <a:ea typeface="微软雅黑" pitchFamily="34" charset="-122"/>
              </a:endParaRPr>
            </a:p>
            <a:p>
              <a:pPr algn="ctr"/>
              <a:r>
                <a:rPr lang="zh-CN" altLang="en-US" sz="2000" dirty="0" smtClean="0">
                  <a:latin typeface="微软雅黑" pitchFamily="34" charset="-122"/>
                  <a:ea typeface="微软雅黑" pitchFamily="34" charset="-122"/>
                </a:rPr>
                <a:t>三</a:t>
              </a:r>
              <a:endParaRPr lang="zh-CN" altLang="en-US" sz="2000" dirty="0">
                <a:latin typeface="微软雅黑" pitchFamily="34" charset="-122"/>
                <a:ea typeface="微软雅黑" pitchFamily="34" charset="-122"/>
              </a:endParaRPr>
            </a:p>
          </p:txBody>
        </p:sp>
      </p:grpSp>
      <p:grpSp>
        <p:nvGrpSpPr>
          <p:cNvPr id="58" name="组合 57"/>
          <p:cNvGrpSpPr/>
          <p:nvPr/>
        </p:nvGrpSpPr>
        <p:grpSpPr>
          <a:xfrm>
            <a:off x="6300192" y="1635646"/>
            <a:ext cx="1454948" cy="1454948"/>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59"/>
            <p:cNvSpPr txBox="1"/>
            <p:nvPr/>
          </p:nvSpPr>
          <p:spPr>
            <a:xfrm>
              <a:off x="6456877" y="2299775"/>
              <a:ext cx="928687" cy="964406"/>
            </a:xfrm>
            <a:prstGeom prst="rect">
              <a:avLst/>
            </a:prstGeom>
            <a:noFill/>
            <a:ln>
              <a:noFill/>
            </a:ln>
          </p:spPr>
          <p:txBody>
            <a:bodyPr wrap="none" rtlCol="0">
              <a:spAutoFit/>
            </a:bodyPr>
            <a:lstStyle/>
            <a:p>
              <a:pPr algn="ctr"/>
              <a:r>
                <a:rPr lang="zh-CN" altLang="en-US" sz="2400" dirty="0" smtClean="0">
                  <a:latin typeface="微软雅黑" pitchFamily="34" charset="-122"/>
                  <a:ea typeface="微软雅黑" pitchFamily="34" charset="-122"/>
                </a:rPr>
                <a:t>方案</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四</a:t>
              </a:r>
              <a:endParaRPr lang="zh-CN" altLang="en-US" sz="2400" dirty="0">
                <a:latin typeface="微软雅黑" pitchFamily="34" charset="-122"/>
                <a:ea typeface="微软雅黑" pitchFamily="34" charset="-122"/>
              </a:endParaRPr>
            </a:p>
          </p:txBody>
        </p:sp>
      </p:grpSp>
      <p:sp>
        <p:nvSpPr>
          <p:cNvPr id="63" name="TextBox 62"/>
          <p:cNvSpPr txBox="1"/>
          <p:nvPr/>
        </p:nvSpPr>
        <p:spPr>
          <a:xfrm>
            <a:off x="2230637" y="1923678"/>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4" name="TextBox 63"/>
          <p:cNvSpPr txBox="1"/>
          <p:nvPr/>
        </p:nvSpPr>
        <p:spPr>
          <a:xfrm>
            <a:off x="323528" y="2920772"/>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5" name="TextBox 64"/>
          <p:cNvSpPr txBox="1"/>
          <p:nvPr/>
        </p:nvSpPr>
        <p:spPr>
          <a:xfrm>
            <a:off x="6156176" y="3770953"/>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6" name="TextBox 65"/>
          <p:cNvSpPr txBox="1"/>
          <p:nvPr/>
        </p:nvSpPr>
        <p:spPr>
          <a:xfrm>
            <a:off x="5436096" y="915566"/>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grpSp>
        <p:nvGrpSpPr>
          <p:cNvPr id="67" name="组合 66"/>
          <p:cNvGrpSpPr/>
          <p:nvPr/>
        </p:nvGrpSpPr>
        <p:grpSpPr>
          <a:xfrm>
            <a:off x="2246287" y="4155926"/>
            <a:ext cx="447031" cy="44703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smtClean="0">
                  <a:solidFill>
                    <a:schemeClr val="bg1"/>
                  </a:solidFill>
                  <a:latin typeface="微软雅黑" pitchFamily="34" charset="-122"/>
                  <a:ea typeface="微软雅黑" pitchFamily="34" charset="-122"/>
                </a:rPr>
                <a:t>1</a:t>
              </a:r>
              <a:endParaRPr lang="zh-CN" altLang="en-US" b="1" dirty="0" smtClean="0">
                <a:solidFill>
                  <a:schemeClr val="bg1"/>
                </a:solidFill>
                <a:latin typeface="微软雅黑" pitchFamily="34" charset="-122"/>
                <a:ea typeface="微软雅黑" pitchFamily="34" charset="-122"/>
              </a:endParaRPr>
            </a:p>
          </p:txBody>
        </p:sp>
      </p:grpSp>
      <p:grpSp>
        <p:nvGrpSpPr>
          <p:cNvPr id="70" name="组合 69"/>
          <p:cNvGrpSpPr/>
          <p:nvPr/>
        </p:nvGrpSpPr>
        <p:grpSpPr>
          <a:xfrm>
            <a:off x="5577236" y="3993954"/>
            <a:ext cx="447032" cy="44703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3</a:t>
              </a:r>
              <a:endParaRPr lang="zh-CN" altLang="en-US" sz="1600" b="1" dirty="0" smtClean="0">
                <a:solidFill>
                  <a:schemeClr val="bg1"/>
                </a:solidFill>
                <a:latin typeface="微软雅黑" pitchFamily="34" charset="-122"/>
                <a:ea typeface="微软雅黑" pitchFamily="34" charset="-122"/>
              </a:endParaRPr>
            </a:p>
          </p:txBody>
        </p:sp>
      </p:grpSp>
      <p:grpSp>
        <p:nvGrpSpPr>
          <p:cNvPr id="73" name="组合 72"/>
          <p:cNvGrpSpPr/>
          <p:nvPr/>
        </p:nvGrpSpPr>
        <p:grpSpPr>
          <a:xfrm>
            <a:off x="3522599" y="3426320"/>
            <a:ext cx="447032" cy="44703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2</a:t>
              </a:r>
              <a:endParaRPr lang="zh-CN" altLang="en-US" sz="1600" b="1" dirty="0" smtClean="0">
                <a:solidFill>
                  <a:schemeClr val="bg1"/>
                </a:solidFill>
                <a:latin typeface="微软雅黑" pitchFamily="34" charset="-122"/>
                <a:ea typeface="微软雅黑" pitchFamily="34" charset="-122"/>
              </a:endParaRPr>
            </a:p>
          </p:txBody>
        </p:sp>
      </p:grpSp>
      <p:grpSp>
        <p:nvGrpSpPr>
          <p:cNvPr id="76" name="组合 75"/>
          <p:cNvGrpSpPr/>
          <p:nvPr/>
        </p:nvGrpSpPr>
        <p:grpSpPr>
          <a:xfrm>
            <a:off x="7452320" y="2571750"/>
            <a:ext cx="447032" cy="44703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4</a:t>
              </a:r>
              <a:endParaRPr lang="zh-CN" altLang="en-US" sz="1600" b="1" dirty="0" smtClean="0">
                <a:solidFill>
                  <a:schemeClr val="bg1"/>
                </a:solidFill>
                <a:latin typeface="微软雅黑" pitchFamily="34" charset="-122"/>
                <a:ea typeface="微软雅黑" pitchFamily="34" charset="-122"/>
              </a:endParaRPr>
            </a:p>
          </p:txBody>
        </p:sp>
      </p:grpSp>
      <p:sp>
        <p:nvSpPr>
          <p:cNvPr id="79" name="椭圆 78"/>
          <p:cNvSpPr/>
          <p:nvPr/>
        </p:nvSpPr>
        <p:spPr>
          <a:xfrm>
            <a:off x="4349204" y="32976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087077" y="391484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224465" y="4498008"/>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765464" y="42583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341787" y="3799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5954877" y="32889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7360071" y="3209594"/>
            <a:ext cx="167224" cy="167224"/>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6562548" y="31138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161319" y="276589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028384" y="230725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8053009" y="1993016"/>
            <a:ext cx="152400" cy="152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66178" y="4299942"/>
            <a:ext cx="166157" cy="1661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9240608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000"/>
                                        <p:tgtEl>
                                          <p:spTgt spid="38"/>
                                        </p:tgtEl>
                                      </p:cBhvr>
                                    </p:animEffect>
                                  </p:childTnLst>
                                </p:cTn>
                              </p:par>
                            </p:childTnLst>
                          </p:cTn>
                        </p:par>
                        <p:par>
                          <p:cTn id="29" fill="hold">
                            <p:stCondLst>
                              <p:cond delay="3100"/>
                            </p:stCondLst>
                            <p:childTnLst>
                              <p:par>
                                <p:cTn id="30" presetID="18" presetClass="entr" presetSubtype="3"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strips(upRight)">
                                      <p:cBhvr>
                                        <p:cTn id="32" dur="300"/>
                                        <p:tgtEl>
                                          <p:spTgt spid="40"/>
                                        </p:tgtEl>
                                      </p:cBhvr>
                                    </p:animEffect>
                                  </p:childTnLst>
                                </p:cTn>
                              </p:par>
                            </p:childTnLst>
                          </p:cTn>
                        </p:par>
                        <p:par>
                          <p:cTn id="33" fill="hold">
                            <p:stCondLst>
                              <p:cond delay="3400"/>
                            </p:stCondLst>
                            <p:childTnLst>
                              <p:par>
                                <p:cTn id="34" presetID="53" presetClass="entr" presetSubtype="16"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300" fill="hold"/>
                                        <p:tgtEl>
                                          <p:spTgt spid="43"/>
                                        </p:tgtEl>
                                        <p:attrNameLst>
                                          <p:attrName>ppt_w</p:attrName>
                                        </p:attrNameLst>
                                      </p:cBhvr>
                                      <p:tavLst>
                                        <p:tav tm="0">
                                          <p:val>
                                            <p:fltVal val="0"/>
                                          </p:val>
                                        </p:tav>
                                        <p:tav tm="100000">
                                          <p:val>
                                            <p:strVal val="#ppt_w"/>
                                          </p:val>
                                        </p:tav>
                                      </p:tavLst>
                                    </p:anim>
                                    <p:anim calcmode="lin" valueType="num">
                                      <p:cBhvr>
                                        <p:cTn id="37" dur="300" fill="hold"/>
                                        <p:tgtEl>
                                          <p:spTgt spid="43"/>
                                        </p:tgtEl>
                                        <p:attrNameLst>
                                          <p:attrName>ppt_h</p:attrName>
                                        </p:attrNameLst>
                                      </p:cBhvr>
                                      <p:tavLst>
                                        <p:tav tm="0">
                                          <p:val>
                                            <p:fltVal val="0"/>
                                          </p:val>
                                        </p:tav>
                                        <p:tav tm="100000">
                                          <p:val>
                                            <p:strVal val="#ppt_h"/>
                                          </p:val>
                                        </p:tav>
                                      </p:tavLst>
                                    </p:anim>
                                    <p:animEffect transition="in" filter="fade">
                                      <p:cBhvr>
                                        <p:cTn id="38" dur="300"/>
                                        <p:tgtEl>
                                          <p:spTgt spid="43"/>
                                        </p:tgtEl>
                                      </p:cBhvr>
                                    </p:animEffect>
                                  </p:childTnLst>
                                </p:cTn>
                              </p:par>
                              <p:par>
                                <p:cTn id="39" presetID="2" presetClass="entr" presetSubtype="4"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300" fill="hold"/>
                                        <p:tgtEl>
                                          <p:spTgt spid="67"/>
                                        </p:tgtEl>
                                        <p:attrNameLst>
                                          <p:attrName>ppt_x</p:attrName>
                                        </p:attrNameLst>
                                      </p:cBhvr>
                                      <p:tavLst>
                                        <p:tav tm="0">
                                          <p:val>
                                            <p:strVal val="#ppt_x"/>
                                          </p:val>
                                        </p:tav>
                                        <p:tav tm="100000">
                                          <p:val>
                                            <p:strVal val="#ppt_x"/>
                                          </p:val>
                                        </p:tav>
                                      </p:tavLst>
                                    </p:anim>
                                    <p:anim calcmode="lin" valueType="num">
                                      <p:cBhvr additive="base">
                                        <p:cTn id="42" dur="300" fill="hold"/>
                                        <p:tgtEl>
                                          <p:spTgt spid="67"/>
                                        </p:tgtEl>
                                        <p:attrNameLst>
                                          <p:attrName>ppt_y</p:attrName>
                                        </p:attrNameLst>
                                      </p:cBhvr>
                                      <p:tavLst>
                                        <p:tav tm="0">
                                          <p:val>
                                            <p:strVal val="1+#ppt_h/2"/>
                                          </p:val>
                                        </p:tav>
                                        <p:tav tm="100000">
                                          <p:val>
                                            <p:strVal val="#ppt_y"/>
                                          </p:val>
                                        </p:tav>
                                      </p:tavLst>
                                    </p:anim>
                                  </p:childTnLst>
                                </p:cTn>
                              </p:par>
                            </p:childTnLst>
                          </p:cTn>
                        </p:par>
                        <p:par>
                          <p:cTn id="43" fill="hold">
                            <p:stCondLst>
                              <p:cond delay="3700"/>
                            </p:stCondLst>
                            <p:childTnLst>
                              <p:par>
                                <p:cTn id="44" presetID="18" presetClass="entr" presetSubtype="3"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strips(upRight)">
                                      <p:cBhvr>
                                        <p:cTn id="46" dur="300"/>
                                        <p:tgtEl>
                                          <p:spTgt spid="39"/>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300" fill="hold"/>
                                        <p:tgtEl>
                                          <p:spTgt spid="48"/>
                                        </p:tgtEl>
                                        <p:attrNameLst>
                                          <p:attrName>ppt_w</p:attrName>
                                        </p:attrNameLst>
                                      </p:cBhvr>
                                      <p:tavLst>
                                        <p:tav tm="0">
                                          <p:val>
                                            <p:fltVal val="0"/>
                                          </p:val>
                                        </p:tav>
                                        <p:tav tm="100000">
                                          <p:val>
                                            <p:strVal val="#ppt_w"/>
                                          </p:val>
                                        </p:tav>
                                      </p:tavLst>
                                    </p:anim>
                                    <p:anim calcmode="lin" valueType="num">
                                      <p:cBhvr>
                                        <p:cTn id="51" dur="300" fill="hold"/>
                                        <p:tgtEl>
                                          <p:spTgt spid="48"/>
                                        </p:tgtEl>
                                        <p:attrNameLst>
                                          <p:attrName>ppt_h</p:attrName>
                                        </p:attrNameLst>
                                      </p:cBhvr>
                                      <p:tavLst>
                                        <p:tav tm="0">
                                          <p:val>
                                            <p:fltVal val="0"/>
                                          </p:val>
                                        </p:tav>
                                        <p:tav tm="100000">
                                          <p:val>
                                            <p:strVal val="#ppt_h"/>
                                          </p:val>
                                        </p:tav>
                                      </p:tavLst>
                                    </p:anim>
                                    <p:animEffect transition="in" filter="fade">
                                      <p:cBhvr>
                                        <p:cTn id="52" dur="300"/>
                                        <p:tgtEl>
                                          <p:spTgt spid="48"/>
                                        </p:tgtEl>
                                      </p:cBhvr>
                                    </p:animEffect>
                                  </p:childTnLst>
                                </p:cTn>
                              </p:par>
                              <p:par>
                                <p:cTn id="53" presetID="2" presetClass="entr" presetSubtype="4"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300" fill="hold"/>
                                        <p:tgtEl>
                                          <p:spTgt spid="73"/>
                                        </p:tgtEl>
                                        <p:attrNameLst>
                                          <p:attrName>ppt_x</p:attrName>
                                        </p:attrNameLst>
                                      </p:cBhvr>
                                      <p:tavLst>
                                        <p:tav tm="0">
                                          <p:val>
                                            <p:strVal val="#ppt_x"/>
                                          </p:val>
                                        </p:tav>
                                        <p:tav tm="100000">
                                          <p:val>
                                            <p:strVal val="#ppt_x"/>
                                          </p:val>
                                        </p:tav>
                                      </p:tavLst>
                                    </p:anim>
                                    <p:anim calcmode="lin" valueType="num">
                                      <p:cBhvr additive="base">
                                        <p:cTn id="56" dur="300" fill="hold"/>
                                        <p:tgtEl>
                                          <p:spTgt spid="73"/>
                                        </p:tgtEl>
                                        <p:attrNameLst>
                                          <p:attrName>ppt_y</p:attrName>
                                        </p:attrNameLst>
                                      </p:cBhvr>
                                      <p:tavLst>
                                        <p:tav tm="0">
                                          <p:val>
                                            <p:strVal val="1+#ppt_h/2"/>
                                          </p:val>
                                        </p:tav>
                                        <p:tav tm="100000">
                                          <p:val>
                                            <p:strVal val="#ppt_y"/>
                                          </p:val>
                                        </p:tav>
                                      </p:tavLst>
                                    </p:anim>
                                  </p:childTnLst>
                                </p:cTn>
                              </p:par>
                            </p:childTnLst>
                          </p:cTn>
                        </p:par>
                        <p:par>
                          <p:cTn id="57" fill="hold">
                            <p:stCondLst>
                              <p:cond delay="4300"/>
                            </p:stCondLst>
                            <p:childTnLst>
                              <p:par>
                                <p:cTn id="58" presetID="18" presetClass="entr" presetSubtype="6"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strips(downRight)">
                                      <p:cBhvr>
                                        <p:cTn id="60" dur="300"/>
                                        <p:tgtEl>
                                          <p:spTgt spid="41"/>
                                        </p:tgtEl>
                                      </p:cBhvr>
                                    </p:animEffect>
                                  </p:childTnLst>
                                </p:cTn>
                              </p:par>
                            </p:childTnLst>
                          </p:cTn>
                        </p:par>
                        <p:par>
                          <p:cTn id="61" fill="hold">
                            <p:stCondLst>
                              <p:cond delay="4600"/>
                            </p:stCondLst>
                            <p:childTnLst>
                              <p:par>
                                <p:cTn id="62" presetID="53" presetClass="entr" presetSubtype="16"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p:cTn id="64" dur="300" fill="hold"/>
                                        <p:tgtEl>
                                          <p:spTgt spid="53"/>
                                        </p:tgtEl>
                                        <p:attrNameLst>
                                          <p:attrName>ppt_w</p:attrName>
                                        </p:attrNameLst>
                                      </p:cBhvr>
                                      <p:tavLst>
                                        <p:tav tm="0">
                                          <p:val>
                                            <p:fltVal val="0"/>
                                          </p:val>
                                        </p:tav>
                                        <p:tav tm="100000">
                                          <p:val>
                                            <p:strVal val="#ppt_w"/>
                                          </p:val>
                                        </p:tav>
                                      </p:tavLst>
                                    </p:anim>
                                    <p:anim calcmode="lin" valueType="num">
                                      <p:cBhvr>
                                        <p:cTn id="65" dur="300" fill="hold"/>
                                        <p:tgtEl>
                                          <p:spTgt spid="53"/>
                                        </p:tgtEl>
                                        <p:attrNameLst>
                                          <p:attrName>ppt_h</p:attrName>
                                        </p:attrNameLst>
                                      </p:cBhvr>
                                      <p:tavLst>
                                        <p:tav tm="0">
                                          <p:val>
                                            <p:fltVal val="0"/>
                                          </p:val>
                                        </p:tav>
                                        <p:tav tm="100000">
                                          <p:val>
                                            <p:strVal val="#ppt_h"/>
                                          </p:val>
                                        </p:tav>
                                      </p:tavLst>
                                    </p:anim>
                                    <p:animEffect transition="in" filter="fade">
                                      <p:cBhvr>
                                        <p:cTn id="66" dur="300"/>
                                        <p:tgtEl>
                                          <p:spTgt spid="53"/>
                                        </p:tgtEl>
                                      </p:cBhvr>
                                    </p:animEffect>
                                  </p:childTnLst>
                                </p:cTn>
                              </p:par>
                              <p:par>
                                <p:cTn id="67" presetID="2" presetClass="entr" presetSubtype="4"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300" fill="hold"/>
                                        <p:tgtEl>
                                          <p:spTgt spid="70"/>
                                        </p:tgtEl>
                                        <p:attrNameLst>
                                          <p:attrName>ppt_x</p:attrName>
                                        </p:attrNameLst>
                                      </p:cBhvr>
                                      <p:tavLst>
                                        <p:tav tm="0">
                                          <p:val>
                                            <p:strVal val="#ppt_x"/>
                                          </p:val>
                                        </p:tav>
                                        <p:tav tm="100000">
                                          <p:val>
                                            <p:strVal val="#ppt_x"/>
                                          </p:val>
                                        </p:tav>
                                      </p:tavLst>
                                    </p:anim>
                                    <p:anim calcmode="lin" valueType="num">
                                      <p:cBhvr additive="base">
                                        <p:cTn id="70" dur="300" fill="hold"/>
                                        <p:tgtEl>
                                          <p:spTgt spid="70"/>
                                        </p:tgtEl>
                                        <p:attrNameLst>
                                          <p:attrName>ppt_y</p:attrName>
                                        </p:attrNameLst>
                                      </p:cBhvr>
                                      <p:tavLst>
                                        <p:tav tm="0">
                                          <p:val>
                                            <p:strVal val="1+#ppt_h/2"/>
                                          </p:val>
                                        </p:tav>
                                        <p:tav tm="100000">
                                          <p:val>
                                            <p:strVal val="#ppt_y"/>
                                          </p:val>
                                        </p:tav>
                                      </p:tavLst>
                                    </p:anim>
                                  </p:childTnLst>
                                </p:cTn>
                              </p:par>
                            </p:childTnLst>
                          </p:cTn>
                        </p:par>
                        <p:par>
                          <p:cTn id="71" fill="hold">
                            <p:stCondLst>
                              <p:cond delay="4900"/>
                            </p:stCondLst>
                            <p:childTnLst>
                              <p:par>
                                <p:cTn id="72" presetID="18" presetClass="entr" presetSubtype="3"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strips(upRight)">
                                      <p:cBhvr>
                                        <p:cTn id="74" dur="300"/>
                                        <p:tgtEl>
                                          <p:spTgt spid="42"/>
                                        </p:tgtEl>
                                      </p:cBhvr>
                                    </p:animEffect>
                                  </p:childTnLst>
                                </p:cTn>
                              </p:par>
                            </p:childTnLst>
                          </p:cTn>
                        </p:par>
                        <p:par>
                          <p:cTn id="75" fill="hold">
                            <p:stCondLst>
                              <p:cond delay="5200"/>
                            </p:stCondLst>
                            <p:childTnLst>
                              <p:par>
                                <p:cTn id="76" presetID="53" presetClass="entr" presetSubtype="16" fill="hold" nodeType="after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p:cTn id="78" dur="300" fill="hold"/>
                                        <p:tgtEl>
                                          <p:spTgt spid="58"/>
                                        </p:tgtEl>
                                        <p:attrNameLst>
                                          <p:attrName>ppt_w</p:attrName>
                                        </p:attrNameLst>
                                      </p:cBhvr>
                                      <p:tavLst>
                                        <p:tav tm="0">
                                          <p:val>
                                            <p:fltVal val="0"/>
                                          </p:val>
                                        </p:tav>
                                        <p:tav tm="100000">
                                          <p:val>
                                            <p:strVal val="#ppt_w"/>
                                          </p:val>
                                        </p:tav>
                                      </p:tavLst>
                                    </p:anim>
                                    <p:anim calcmode="lin" valueType="num">
                                      <p:cBhvr>
                                        <p:cTn id="79" dur="300" fill="hold"/>
                                        <p:tgtEl>
                                          <p:spTgt spid="58"/>
                                        </p:tgtEl>
                                        <p:attrNameLst>
                                          <p:attrName>ppt_h</p:attrName>
                                        </p:attrNameLst>
                                      </p:cBhvr>
                                      <p:tavLst>
                                        <p:tav tm="0">
                                          <p:val>
                                            <p:fltVal val="0"/>
                                          </p:val>
                                        </p:tav>
                                        <p:tav tm="100000">
                                          <p:val>
                                            <p:strVal val="#ppt_h"/>
                                          </p:val>
                                        </p:tav>
                                      </p:tavLst>
                                    </p:anim>
                                    <p:animEffect transition="in" filter="fade">
                                      <p:cBhvr>
                                        <p:cTn id="80" dur="300"/>
                                        <p:tgtEl>
                                          <p:spTgt spid="58"/>
                                        </p:tgtEl>
                                      </p:cBhvr>
                                    </p:animEffect>
                                  </p:childTnLst>
                                </p:cTn>
                              </p:par>
                              <p:par>
                                <p:cTn id="81" presetID="2" presetClass="entr" presetSubtype="4"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300" fill="hold"/>
                                        <p:tgtEl>
                                          <p:spTgt spid="76"/>
                                        </p:tgtEl>
                                        <p:attrNameLst>
                                          <p:attrName>ppt_x</p:attrName>
                                        </p:attrNameLst>
                                      </p:cBhvr>
                                      <p:tavLst>
                                        <p:tav tm="0">
                                          <p:val>
                                            <p:strVal val="#ppt_x"/>
                                          </p:val>
                                        </p:tav>
                                        <p:tav tm="100000">
                                          <p:val>
                                            <p:strVal val="#ppt_x"/>
                                          </p:val>
                                        </p:tav>
                                      </p:tavLst>
                                    </p:anim>
                                    <p:anim calcmode="lin" valueType="num">
                                      <p:cBhvr additive="base">
                                        <p:cTn id="84" dur="300" fill="hold"/>
                                        <p:tgtEl>
                                          <p:spTgt spid="76"/>
                                        </p:tgtEl>
                                        <p:attrNameLst>
                                          <p:attrName>ppt_y</p:attrName>
                                        </p:attrNameLst>
                                      </p:cBhvr>
                                      <p:tavLst>
                                        <p:tav tm="0">
                                          <p:val>
                                            <p:strVal val="1+#ppt_h/2"/>
                                          </p:val>
                                        </p:tav>
                                        <p:tav tm="100000">
                                          <p:val>
                                            <p:strVal val="#ppt_y"/>
                                          </p:val>
                                        </p:tav>
                                      </p:tavLst>
                                    </p:anim>
                                  </p:childTnLst>
                                </p:cTn>
                              </p:par>
                            </p:childTnLst>
                          </p:cTn>
                        </p:par>
                        <p:par>
                          <p:cTn id="85" fill="hold">
                            <p:stCondLst>
                              <p:cond delay="5500"/>
                            </p:stCondLst>
                            <p:childTnLst>
                              <p:par>
                                <p:cTn id="86" presetID="22" presetClass="entr" presetSubtype="1"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up)">
                                      <p:cBhvr>
                                        <p:cTn id="88" dur="500"/>
                                        <p:tgtEl>
                                          <p:spTgt spid="64"/>
                                        </p:tgtEl>
                                      </p:cBhvr>
                                    </p:animEffect>
                                  </p:childTnLst>
                                </p:cTn>
                              </p:par>
                            </p:childTnLst>
                          </p:cTn>
                        </p:par>
                        <p:par>
                          <p:cTn id="89" fill="hold">
                            <p:stCondLst>
                              <p:cond delay="6000"/>
                            </p:stCondLst>
                            <p:childTnLst>
                              <p:par>
                                <p:cTn id="90" presetID="22" presetClass="entr" presetSubtype="1"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up)">
                                      <p:cBhvr>
                                        <p:cTn id="92" dur="500"/>
                                        <p:tgtEl>
                                          <p:spTgt spid="63"/>
                                        </p:tgtEl>
                                      </p:cBhvr>
                                    </p:animEffect>
                                  </p:childTnLst>
                                </p:cTn>
                              </p:par>
                            </p:childTnLst>
                          </p:cTn>
                        </p:par>
                        <p:par>
                          <p:cTn id="93" fill="hold">
                            <p:stCondLst>
                              <p:cond delay="6500"/>
                            </p:stCondLst>
                            <p:childTnLst>
                              <p:par>
                                <p:cTn id="94" presetID="22" presetClass="entr" presetSubtype="1" fill="hold" grpId="0"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up)">
                                      <p:cBhvr>
                                        <p:cTn id="96" dur="500"/>
                                        <p:tgtEl>
                                          <p:spTgt spid="65"/>
                                        </p:tgtEl>
                                      </p:cBhvr>
                                    </p:animEffect>
                                  </p:childTnLst>
                                </p:cTn>
                              </p:par>
                            </p:childTnLst>
                          </p:cTn>
                        </p:par>
                        <p:par>
                          <p:cTn id="97" fill="hold">
                            <p:stCondLst>
                              <p:cond delay="7000"/>
                            </p:stCondLst>
                            <p:childTnLst>
                              <p:par>
                                <p:cTn id="98" presetID="22" presetClass="entr" presetSubtype="1" fill="hold" grpId="0" nodeType="after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wipe(up)">
                                      <p:cBhvr>
                                        <p:cTn id="100" dur="500"/>
                                        <p:tgtEl>
                                          <p:spTgt spid="66"/>
                                        </p:tgtEl>
                                      </p:cBhvr>
                                    </p:animEffect>
                                  </p:childTnLst>
                                </p:cTn>
                              </p:par>
                            </p:childTnLst>
                          </p:cTn>
                        </p:par>
                        <p:par>
                          <p:cTn id="101" fill="hold">
                            <p:stCondLst>
                              <p:cond delay="7500"/>
                            </p:stCondLst>
                            <p:childTnLst>
                              <p:par>
                                <p:cTn id="102" presetID="2" presetClass="entr" presetSubtype="12"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 calcmode="lin" valueType="num">
                                      <p:cBhvr additive="base">
                                        <p:cTn id="104" dur="700" fill="hold"/>
                                        <p:tgtEl>
                                          <p:spTgt spid="79"/>
                                        </p:tgtEl>
                                        <p:attrNameLst>
                                          <p:attrName>ppt_x</p:attrName>
                                        </p:attrNameLst>
                                      </p:cBhvr>
                                      <p:tavLst>
                                        <p:tav tm="0">
                                          <p:val>
                                            <p:strVal val="0-#ppt_w/2"/>
                                          </p:val>
                                        </p:tav>
                                        <p:tav tm="100000">
                                          <p:val>
                                            <p:strVal val="#ppt_x"/>
                                          </p:val>
                                        </p:tav>
                                      </p:tavLst>
                                    </p:anim>
                                    <p:anim calcmode="lin" valueType="num">
                                      <p:cBhvr additive="base">
                                        <p:cTn id="105" dur="700" fill="hold"/>
                                        <p:tgtEl>
                                          <p:spTgt spid="79"/>
                                        </p:tgtEl>
                                        <p:attrNameLst>
                                          <p:attrName>ppt_y</p:attrName>
                                        </p:attrNameLst>
                                      </p:cBhvr>
                                      <p:tavLst>
                                        <p:tav tm="0">
                                          <p:val>
                                            <p:strVal val="1+#ppt_h/2"/>
                                          </p:val>
                                        </p:tav>
                                        <p:tav tm="100000">
                                          <p:val>
                                            <p:strVal val="#ppt_y"/>
                                          </p:val>
                                        </p:tav>
                                      </p:tavLst>
                                    </p:anim>
                                  </p:childTnLst>
                                </p:cTn>
                              </p:par>
                              <p:par>
                                <p:cTn id="106" presetID="2" presetClass="entr" presetSubtype="12" fill="hold" grpId="0" nodeType="withEffect">
                                  <p:stCondLst>
                                    <p:cond delay="300"/>
                                  </p:stCondLst>
                                  <p:childTnLst>
                                    <p:set>
                                      <p:cBhvr>
                                        <p:cTn id="107" dur="1" fill="hold">
                                          <p:stCondLst>
                                            <p:cond delay="0"/>
                                          </p:stCondLst>
                                        </p:cTn>
                                        <p:tgtEl>
                                          <p:spTgt spid="80"/>
                                        </p:tgtEl>
                                        <p:attrNameLst>
                                          <p:attrName>style.visibility</p:attrName>
                                        </p:attrNameLst>
                                      </p:cBhvr>
                                      <p:to>
                                        <p:strVal val="visible"/>
                                      </p:to>
                                    </p:set>
                                    <p:anim calcmode="lin" valueType="num">
                                      <p:cBhvr additive="base">
                                        <p:cTn id="108" dur="500" fill="hold"/>
                                        <p:tgtEl>
                                          <p:spTgt spid="80"/>
                                        </p:tgtEl>
                                        <p:attrNameLst>
                                          <p:attrName>ppt_x</p:attrName>
                                        </p:attrNameLst>
                                      </p:cBhvr>
                                      <p:tavLst>
                                        <p:tav tm="0">
                                          <p:val>
                                            <p:strVal val="0-#ppt_w/2"/>
                                          </p:val>
                                        </p:tav>
                                        <p:tav tm="100000">
                                          <p:val>
                                            <p:strVal val="#ppt_x"/>
                                          </p:val>
                                        </p:tav>
                                      </p:tavLst>
                                    </p:anim>
                                    <p:anim calcmode="lin" valueType="num">
                                      <p:cBhvr additive="base">
                                        <p:cTn id="109" dur="500" fill="hold"/>
                                        <p:tgtEl>
                                          <p:spTgt spid="80"/>
                                        </p:tgtEl>
                                        <p:attrNameLst>
                                          <p:attrName>ppt_y</p:attrName>
                                        </p:attrNameLst>
                                      </p:cBhvr>
                                      <p:tavLst>
                                        <p:tav tm="0">
                                          <p:val>
                                            <p:strVal val="1+#ppt_h/2"/>
                                          </p:val>
                                        </p:tav>
                                        <p:tav tm="100000">
                                          <p:val>
                                            <p:strVal val="#ppt_y"/>
                                          </p:val>
                                        </p:tav>
                                      </p:tavLst>
                                    </p:anim>
                                  </p:childTnLst>
                                </p:cTn>
                              </p:par>
                              <p:par>
                                <p:cTn id="110" presetID="2" presetClass="entr" presetSubtype="12" fill="hold" grpId="0" nodeType="withEffect">
                                  <p:stCondLst>
                                    <p:cond delay="300"/>
                                  </p:stCondLst>
                                  <p:childTnLst>
                                    <p:set>
                                      <p:cBhvr>
                                        <p:cTn id="111" dur="1" fill="hold">
                                          <p:stCondLst>
                                            <p:cond delay="0"/>
                                          </p:stCondLst>
                                        </p:cTn>
                                        <p:tgtEl>
                                          <p:spTgt spid="81"/>
                                        </p:tgtEl>
                                        <p:attrNameLst>
                                          <p:attrName>style.visibility</p:attrName>
                                        </p:attrNameLst>
                                      </p:cBhvr>
                                      <p:to>
                                        <p:strVal val="visible"/>
                                      </p:to>
                                    </p:set>
                                    <p:anim calcmode="lin" valueType="num">
                                      <p:cBhvr additive="base">
                                        <p:cTn id="112" dur="600" fill="hold"/>
                                        <p:tgtEl>
                                          <p:spTgt spid="81"/>
                                        </p:tgtEl>
                                        <p:attrNameLst>
                                          <p:attrName>ppt_x</p:attrName>
                                        </p:attrNameLst>
                                      </p:cBhvr>
                                      <p:tavLst>
                                        <p:tav tm="0">
                                          <p:val>
                                            <p:strVal val="0-#ppt_w/2"/>
                                          </p:val>
                                        </p:tav>
                                        <p:tav tm="100000">
                                          <p:val>
                                            <p:strVal val="#ppt_x"/>
                                          </p:val>
                                        </p:tav>
                                      </p:tavLst>
                                    </p:anim>
                                    <p:anim calcmode="lin" valueType="num">
                                      <p:cBhvr additive="base">
                                        <p:cTn id="113" dur="600" fill="hold"/>
                                        <p:tgtEl>
                                          <p:spTgt spid="81"/>
                                        </p:tgtEl>
                                        <p:attrNameLst>
                                          <p:attrName>ppt_y</p:attrName>
                                        </p:attrNameLst>
                                      </p:cBhvr>
                                      <p:tavLst>
                                        <p:tav tm="0">
                                          <p:val>
                                            <p:strVal val="1+#ppt_h/2"/>
                                          </p:val>
                                        </p:tav>
                                        <p:tav tm="100000">
                                          <p:val>
                                            <p:strVal val="#ppt_y"/>
                                          </p:val>
                                        </p:tav>
                                      </p:tavLst>
                                    </p:anim>
                                  </p:childTnLst>
                                </p:cTn>
                              </p:par>
                              <p:par>
                                <p:cTn id="114" presetID="2" presetClass="entr" presetSubtype="12" fill="hold" grpId="0" nodeType="withEffect">
                                  <p:stCondLst>
                                    <p:cond delay="200"/>
                                  </p:stCondLst>
                                  <p:childTnLst>
                                    <p:set>
                                      <p:cBhvr>
                                        <p:cTn id="115" dur="1" fill="hold">
                                          <p:stCondLst>
                                            <p:cond delay="0"/>
                                          </p:stCondLst>
                                        </p:cTn>
                                        <p:tgtEl>
                                          <p:spTgt spid="82"/>
                                        </p:tgtEl>
                                        <p:attrNameLst>
                                          <p:attrName>style.visibility</p:attrName>
                                        </p:attrNameLst>
                                      </p:cBhvr>
                                      <p:to>
                                        <p:strVal val="visible"/>
                                      </p:to>
                                    </p:set>
                                    <p:anim calcmode="lin" valueType="num">
                                      <p:cBhvr additive="base">
                                        <p:cTn id="116" dur="400" fill="hold"/>
                                        <p:tgtEl>
                                          <p:spTgt spid="82"/>
                                        </p:tgtEl>
                                        <p:attrNameLst>
                                          <p:attrName>ppt_x</p:attrName>
                                        </p:attrNameLst>
                                      </p:cBhvr>
                                      <p:tavLst>
                                        <p:tav tm="0">
                                          <p:val>
                                            <p:strVal val="0-#ppt_w/2"/>
                                          </p:val>
                                        </p:tav>
                                        <p:tav tm="100000">
                                          <p:val>
                                            <p:strVal val="#ppt_x"/>
                                          </p:val>
                                        </p:tav>
                                      </p:tavLst>
                                    </p:anim>
                                    <p:anim calcmode="lin" valueType="num">
                                      <p:cBhvr additive="base">
                                        <p:cTn id="117" dur="400" fill="hold"/>
                                        <p:tgtEl>
                                          <p:spTgt spid="82"/>
                                        </p:tgtEl>
                                        <p:attrNameLst>
                                          <p:attrName>ppt_y</p:attrName>
                                        </p:attrNameLst>
                                      </p:cBhvr>
                                      <p:tavLst>
                                        <p:tav tm="0">
                                          <p:val>
                                            <p:strVal val="1+#ppt_h/2"/>
                                          </p:val>
                                        </p:tav>
                                        <p:tav tm="100000">
                                          <p:val>
                                            <p:strVal val="#ppt_y"/>
                                          </p:val>
                                        </p:tav>
                                      </p:tavLst>
                                    </p:anim>
                                  </p:childTnLst>
                                </p:cTn>
                              </p:par>
                              <p:par>
                                <p:cTn id="118" presetID="2" presetClass="entr" presetSubtype="12" fill="hold" grpId="0" nodeType="withEffect">
                                  <p:stCondLst>
                                    <p:cond delay="0"/>
                                  </p:stCondLst>
                                  <p:childTnLst>
                                    <p:set>
                                      <p:cBhvr>
                                        <p:cTn id="119" dur="1" fill="hold">
                                          <p:stCondLst>
                                            <p:cond delay="0"/>
                                          </p:stCondLst>
                                        </p:cTn>
                                        <p:tgtEl>
                                          <p:spTgt spid="83"/>
                                        </p:tgtEl>
                                        <p:attrNameLst>
                                          <p:attrName>style.visibility</p:attrName>
                                        </p:attrNameLst>
                                      </p:cBhvr>
                                      <p:to>
                                        <p:strVal val="visible"/>
                                      </p:to>
                                    </p:set>
                                    <p:anim calcmode="lin" valueType="num">
                                      <p:cBhvr additive="base">
                                        <p:cTn id="120" dur="500" fill="hold"/>
                                        <p:tgtEl>
                                          <p:spTgt spid="83"/>
                                        </p:tgtEl>
                                        <p:attrNameLst>
                                          <p:attrName>ppt_x</p:attrName>
                                        </p:attrNameLst>
                                      </p:cBhvr>
                                      <p:tavLst>
                                        <p:tav tm="0">
                                          <p:val>
                                            <p:strVal val="0-#ppt_w/2"/>
                                          </p:val>
                                        </p:tav>
                                        <p:tav tm="100000">
                                          <p:val>
                                            <p:strVal val="#ppt_x"/>
                                          </p:val>
                                        </p:tav>
                                      </p:tavLst>
                                    </p:anim>
                                    <p:anim calcmode="lin" valueType="num">
                                      <p:cBhvr additive="base">
                                        <p:cTn id="121" dur="500" fill="hold"/>
                                        <p:tgtEl>
                                          <p:spTgt spid="83"/>
                                        </p:tgtEl>
                                        <p:attrNameLst>
                                          <p:attrName>ppt_y</p:attrName>
                                        </p:attrNameLst>
                                      </p:cBhvr>
                                      <p:tavLst>
                                        <p:tav tm="0">
                                          <p:val>
                                            <p:strVal val="1+#ppt_h/2"/>
                                          </p:val>
                                        </p:tav>
                                        <p:tav tm="100000">
                                          <p:val>
                                            <p:strVal val="#ppt_y"/>
                                          </p:val>
                                        </p:tav>
                                      </p:tavLst>
                                    </p:anim>
                                  </p:childTnLst>
                                </p:cTn>
                              </p:par>
                              <p:par>
                                <p:cTn id="122" presetID="2" presetClass="entr" presetSubtype="12" fill="hold" grpId="0" nodeType="withEffect">
                                  <p:stCondLst>
                                    <p:cond delay="200"/>
                                  </p:stCondLst>
                                  <p:childTnLst>
                                    <p:set>
                                      <p:cBhvr>
                                        <p:cTn id="123" dur="1" fill="hold">
                                          <p:stCondLst>
                                            <p:cond delay="0"/>
                                          </p:stCondLst>
                                        </p:cTn>
                                        <p:tgtEl>
                                          <p:spTgt spid="84"/>
                                        </p:tgtEl>
                                        <p:attrNameLst>
                                          <p:attrName>style.visibility</p:attrName>
                                        </p:attrNameLst>
                                      </p:cBhvr>
                                      <p:to>
                                        <p:strVal val="visible"/>
                                      </p:to>
                                    </p:set>
                                    <p:anim calcmode="lin" valueType="num">
                                      <p:cBhvr additive="base">
                                        <p:cTn id="124" dur="800" fill="hold"/>
                                        <p:tgtEl>
                                          <p:spTgt spid="84"/>
                                        </p:tgtEl>
                                        <p:attrNameLst>
                                          <p:attrName>ppt_x</p:attrName>
                                        </p:attrNameLst>
                                      </p:cBhvr>
                                      <p:tavLst>
                                        <p:tav tm="0">
                                          <p:val>
                                            <p:strVal val="0-#ppt_w/2"/>
                                          </p:val>
                                        </p:tav>
                                        <p:tav tm="100000">
                                          <p:val>
                                            <p:strVal val="#ppt_x"/>
                                          </p:val>
                                        </p:tav>
                                      </p:tavLst>
                                    </p:anim>
                                    <p:anim calcmode="lin" valueType="num">
                                      <p:cBhvr additive="base">
                                        <p:cTn id="125" dur="800" fill="hold"/>
                                        <p:tgtEl>
                                          <p:spTgt spid="84"/>
                                        </p:tgtEl>
                                        <p:attrNameLst>
                                          <p:attrName>ppt_y</p:attrName>
                                        </p:attrNameLst>
                                      </p:cBhvr>
                                      <p:tavLst>
                                        <p:tav tm="0">
                                          <p:val>
                                            <p:strVal val="1+#ppt_h/2"/>
                                          </p:val>
                                        </p:tav>
                                        <p:tav tm="100000">
                                          <p:val>
                                            <p:strVal val="#ppt_y"/>
                                          </p:val>
                                        </p:tav>
                                      </p:tavLst>
                                    </p:anim>
                                  </p:childTnLst>
                                </p:cTn>
                              </p:par>
                              <p:par>
                                <p:cTn id="126" presetID="2" presetClass="entr" presetSubtype="12"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 calcmode="lin" valueType="num">
                                      <p:cBhvr additive="base">
                                        <p:cTn id="128" dur="500" fill="hold"/>
                                        <p:tgtEl>
                                          <p:spTgt spid="85"/>
                                        </p:tgtEl>
                                        <p:attrNameLst>
                                          <p:attrName>ppt_x</p:attrName>
                                        </p:attrNameLst>
                                      </p:cBhvr>
                                      <p:tavLst>
                                        <p:tav tm="0">
                                          <p:val>
                                            <p:strVal val="0-#ppt_w/2"/>
                                          </p:val>
                                        </p:tav>
                                        <p:tav tm="100000">
                                          <p:val>
                                            <p:strVal val="#ppt_x"/>
                                          </p:val>
                                        </p:tav>
                                      </p:tavLst>
                                    </p:anim>
                                    <p:anim calcmode="lin" valueType="num">
                                      <p:cBhvr additive="base">
                                        <p:cTn id="129" dur="500" fill="hold"/>
                                        <p:tgtEl>
                                          <p:spTgt spid="85"/>
                                        </p:tgtEl>
                                        <p:attrNameLst>
                                          <p:attrName>ppt_y</p:attrName>
                                        </p:attrNameLst>
                                      </p:cBhvr>
                                      <p:tavLst>
                                        <p:tav tm="0">
                                          <p:val>
                                            <p:strVal val="1+#ppt_h/2"/>
                                          </p:val>
                                        </p:tav>
                                        <p:tav tm="100000">
                                          <p:val>
                                            <p:strVal val="#ppt_y"/>
                                          </p:val>
                                        </p:tav>
                                      </p:tavLst>
                                    </p:anim>
                                  </p:childTnLst>
                                </p:cTn>
                              </p:par>
                              <p:par>
                                <p:cTn id="130" presetID="2" presetClass="entr" presetSubtype="12" fill="hold" grpId="0" nodeType="withEffect">
                                  <p:stCondLst>
                                    <p:cond delay="200"/>
                                  </p:stCondLst>
                                  <p:childTnLst>
                                    <p:set>
                                      <p:cBhvr>
                                        <p:cTn id="131" dur="1" fill="hold">
                                          <p:stCondLst>
                                            <p:cond delay="0"/>
                                          </p:stCondLst>
                                        </p:cTn>
                                        <p:tgtEl>
                                          <p:spTgt spid="86"/>
                                        </p:tgtEl>
                                        <p:attrNameLst>
                                          <p:attrName>style.visibility</p:attrName>
                                        </p:attrNameLst>
                                      </p:cBhvr>
                                      <p:to>
                                        <p:strVal val="visible"/>
                                      </p:to>
                                    </p:set>
                                    <p:anim calcmode="lin" valueType="num">
                                      <p:cBhvr additive="base">
                                        <p:cTn id="132" dur="500" fill="hold"/>
                                        <p:tgtEl>
                                          <p:spTgt spid="86"/>
                                        </p:tgtEl>
                                        <p:attrNameLst>
                                          <p:attrName>ppt_x</p:attrName>
                                        </p:attrNameLst>
                                      </p:cBhvr>
                                      <p:tavLst>
                                        <p:tav tm="0">
                                          <p:val>
                                            <p:strVal val="0-#ppt_w/2"/>
                                          </p:val>
                                        </p:tav>
                                        <p:tav tm="100000">
                                          <p:val>
                                            <p:strVal val="#ppt_x"/>
                                          </p:val>
                                        </p:tav>
                                      </p:tavLst>
                                    </p:anim>
                                    <p:anim calcmode="lin" valueType="num">
                                      <p:cBhvr additive="base">
                                        <p:cTn id="133" dur="500" fill="hold"/>
                                        <p:tgtEl>
                                          <p:spTgt spid="86"/>
                                        </p:tgtEl>
                                        <p:attrNameLst>
                                          <p:attrName>ppt_y</p:attrName>
                                        </p:attrNameLst>
                                      </p:cBhvr>
                                      <p:tavLst>
                                        <p:tav tm="0">
                                          <p:val>
                                            <p:strVal val="1+#ppt_h/2"/>
                                          </p:val>
                                        </p:tav>
                                        <p:tav tm="100000">
                                          <p:val>
                                            <p:strVal val="#ppt_y"/>
                                          </p:val>
                                        </p:tav>
                                      </p:tavLst>
                                    </p:anim>
                                  </p:childTnLst>
                                </p:cTn>
                              </p:par>
                              <p:par>
                                <p:cTn id="134" presetID="2" presetClass="entr" presetSubtype="12" fill="hold" grpId="0" nodeType="withEffect">
                                  <p:stCondLst>
                                    <p:cond delay="0"/>
                                  </p:stCondLst>
                                  <p:childTnLst>
                                    <p:set>
                                      <p:cBhvr>
                                        <p:cTn id="135" dur="1" fill="hold">
                                          <p:stCondLst>
                                            <p:cond delay="0"/>
                                          </p:stCondLst>
                                        </p:cTn>
                                        <p:tgtEl>
                                          <p:spTgt spid="87"/>
                                        </p:tgtEl>
                                        <p:attrNameLst>
                                          <p:attrName>style.visibility</p:attrName>
                                        </p:attrNameLst>
                                      </p:cBhvr>
                                      <p:to>
                                        <p:strVal val="visible"/>
                                      </p:to>
                                    </p:set>
                                    <p:anim calcmode="lin" valueType="num">
                                      <p:cBhvr additive="base">
                                        <p:cTn id="136" dur="600" fill="hold"/>
                                        <p:tgtEl>
                                          <p:spTgt spid="87"/>
                                        </p:tgtEl>
                                        <p:attrNameLst>
                                          <p:attrName>ppt_x</p:attrName>
                                        </p:attrNameLst>
                                      </p:cBhvr>
                                      <p:tavLst>
                                        <p:tav tm="0">
                                          <p:val>
                                            <p:strVal val="0-#ppt_w/2"/>
                                          </p:val>
                                        </p:tav>
                                        <p:tav tm="100000">
                                          <p:val>
                                            <p:strVal val="#ppt_x"/>
                                          </p:val>
                                        </p:tav>
                                      </p:tavLst>
                                    </p:anim>
                                    <p:anim calcmode="lin" valueType="num">
                                      <p:cBhvr additive="base">
                                        <p:cTn id="137" dur="600" fill="hold"/>
                                        <p:tgtEl>
                                          <p:spTgt spid="87"/>
                                        </p:tgtEl>
                                        <p:attrNameLst>
                                          <p:attrName>ppt_y</p:attrName>
                                        </p:attrNameLst>
                                      </p:cBhvr>
                                      <p:tavLst>
                                        <p:tav tm="0">
                                          <p:val>
                                            <p:strVal val="1+#ppt_h/2"/>
                                          </p:val>
                                        </p:tav>
                                        <p:tav tm="100000">
                                          <p:val>
                                            <p:strVal val="#ppt_y"/>
                                          </p:val>
                                        </p:tav>
                                      </p:tavLst>
                                    </p:anim>
                                  </p:childTnLst>
                                </p:cTn>
                              </p:par>
                              <p:par>
                                <p:cTn id="138" presetID="2" presetClass="entr" presetSubtype="12"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anim calcmode="lin" valueType="num">
                                      <p:cBhvr additive="base">
                                        <p:cTn id="140" dur="500" fill="hold"/>
                                        <p:tgtEl>
                                          <p:spTgt spid="88"/>
                                        </p:tgtEl>
                                        <p:attrNameLst>
                                          <p:attrName>ppt_x</p:attrName>
                                        </p:attrNameLst>
                                      </p:cBhvr>
                                      <p:tavLst>
                                        <p:tav tm="0">
                                          <p:val>
                                            <p:strVal val="0-#ppt_w/2"/>
                                          </p:val>
                                        </p:tav>
                                        <p:tav tm="100000">
                                          <p:val>
                                            <p:strVal val="#ppt_x"/>
                                          </p:val>
                                        </p:tav>
                                      </p:tavLst>
                                    </p:anim>
                                    <p:anim calcmode="lin" valueType="num">
                                      <p:cBhvr additive="base">
                                        <p:cTn id="141" dur="500" fill="hold"/>
                                        <p:tgtEl>
                                          <p:spTgt spid="88"/>
                                        </p:tgtEl>
                                        <p:attrNameLst>
                                          <p:attrName>ppt_y</p:attrName>
                                        </p:attrNameLst>
                                      </p:cBhvr>
                                      <p:tavLst>
                                        <p:tav tm="0">
                                          <p:val>
                                            <p:strVal val="1+#ppt_h/2"/>
                                          </p:val>
                                        </p:tav>
                                        <p:tav tm="100000">
                                          <p:val>
                                            <p:strVal val="#ppt_y"/>
                                          </p:val>
                                        </p:tav>
                                      </p:tavLst>
                                    </p:anim>
                                  </p:childTnLst>
                                </p:cTn>
                              </p:par>
                              <p:par>
                                <p:cTn id="142" presetID="2" presetClass="entr" presetSubtype="12" fill="hold" grpId="0" nodeType="withEffect">
                                  <p:stCondLst>
                                    <p:cond delay="300"/>
                                  </p:stCondLst>
                                  <p:childTnLst>
                                    <p:set>
                                      <p:cBhvr>
                                        <p:cTn id="143" dur="1" fill="hold">
                                          <p:stCondLst>
                                            <p:cond delay="0"/>
                                          </p:stCondLst>
                                        </p:cTn>
                                        <p:tgtEl>
                                          <p:spTgt spid="89"/>
                                        </p:tgtEl>
                                        <p:attrNameLst>
                                          <p:attrName>style.visibility</p:attrName>
                                        </p:attrNameLst>
                                      </p:cBhvr>
                                      <p:to>
                                        <p:strVal val="visible"/>
                                      </p:to>
                                    </p:set>
                                    <p:anim calcmode="lin" valueType="num">
                                      <p:cBhvr additive="base">
                                        <p:cTn id="144" dur="400" fill="hold"/>
                                        <p:tgtEl>
                                          <p:spTgt spid="89"/>
                                        </p:tgtEl>
                                        <p:attrNameLst>
                                          <p:attrName>ppt_x</p:attrName>
                                        </p:attrNameLst>
                                      </p:cBhvr>
                                      <p:tavLst>
                                        <p:tav tm="0">
                                          <p:val>
                                            <p:strVal val="0-#ppt_w/2"/>
                                          </p:val>
                                        </p:tav>
                                        <p:tav tm="100000">
                                          <p:val>
                                            <p:strVal val="#ppt_x"/>
                                          </p:val>
                                        </p:tav>
                                      </p:tavLst>
                                    </p:anim>
                                    <p:anim calcmode="lin" valueType="num">
                                      <p:cBhvr additive="base">
                                        <p:cTn id="145" dur="400" fill="hold"/>
                                        <p:tgtEl>
                                          <p:spTgt spid="89"/>
                                        </p:tgtEl>
                                        <p:attrNameLst>
                                          <p:attrName>ppt_y</p:attrName>
                                        </p:attrNameLst>
                                      </p:cBhvr>
                                      <p:tavLst>
                                        <p:tav tm="0">
                                          <p:val>
                                            <p:strVal val="1+#ppt_h/2"/>
                                          </p:val>
                                        </p:tav>
                                        <p:tav tm="100000">
                                          <p:val>
                                            <p:strVal val="#ppt_y"/>
                                          </p:val>
                                        </p:tav>
                                      </p:tavLst>
                                    </p:anim>
                                  </p:childTnLst>
                                </p:cTn>
                              </p:par>
                              <p:par>
                                <p:cTn id="146" presetID="2" presetClass="entr" presetSubtype="12" fill="hold" grpId="0" nodeType="withEffect">
                                  <p:stCondLst>
                                    <p:cond delay="0"/>
                                  </p:stCondLst>
                                  <p:childTnLst>
                                    <p:set>
                                      <p:cBhvr>
                                        <p:cTn id="147" dur="1" fill="hold">
                                          <p:stCondLst>
                                            <p:cond delay="0"/>
                                          </p:stCondLst>
                                        </p:cTn>
                                        <p:tgtEl>
                                          <p:spTgt spid="90"/>
                                        </p:tgtEl>
                                        <p:attrNameLst>
                                          <p:attrName>style.visibility</p:attrName>
                                        </p:attrNameLst>
                                      </p:cBhvr>
                                      <p:to>
                                        <p:strVal val="visible"/>
                                      </p:to>
                                    </p:set>
                                    <p:anim calcmode="lin" valueType="num">
                                      <p:cBhvr additive="base">
                                        <p:cTn id="148" dur="500" fill="hold"/>
                                        <p:tgtEl>
                                          <p:spTgt spid="90"/>
                                        </p:tgtEl>
                                        <p:attrNameLst>
                                          <p:attrName>ppt_x</p:attrName>
                                        </p:attrNameLst>
                                      </p:cBhvr>
                                      <p:tavLst>
                                        <p:tav tm="0">
                                          <p:val>
                                            <p:strVal val="0-#ppt_w/2"/>
                                          </p:val>
                                        </p:tav>
                                        <p:tav tm="100000">
                                          <p:val>
                                            <p:strVal val="#ppt_x"/>
                                          </p:val>
                                        </p:tav>
                                      </p:tavLst>
                                    </p:anim>
                                    <p:anim calcmode="lin" valueType="num">
                                      <p:cBhvr additive="base">
                                        <p:cTn id="14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8" grpId="0"/>
      <p:bldP spid="63" grpId="0"/>
      <p:bldP spid="64" grpId="0"/>
      <p:bldP spid="65" grpId="0"/>
      <p:bldP spid="66"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方案评估</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58284" y="267886"/>
            <a:ext cx="2236318"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PROJECT EVALUATION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89" name="直接连接符 88"/>
          <p:cNvCxnSpPr/>
          <p:nvPr/>
        </p:nvCxnSpPr>
        <p:spPr>
          <a:xfrm flipH="1" flipV="1">
            <a:off x="2969045" y="1857279"/>
            <a:ext cx="3628920" cy="1695603"/>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2184979" y="1415756"/>
            <a:ext cx="4562601" cy="216504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1820981" y="1359141"/>
            <a:ext cx="1414632" cy="636545"/>
            <a:chOff x="1591195" y="3531392"/>
            <a:chExt cx="1721136" cy="774463"/>
          </a:xfrm>
          <a:effectLst>
            <a:outerShdw blurRad="444500" dist="254000" dir="8100000" algn="tr" rotWithShape="0">
              <a:prstClr val="black">
                <a:alpha val="50000"/>
              </a:prstClr>
            </a:outerShdw>
          </a:effectLst>
        </p:grpSpPr>
        <p:sp>
          <p:nvSpPr>
            <p:cNvPr id="9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1444736" y="3296277"/>
            <a:ext cx="1414632" cy="636545"/>
            <a:chOff x="1591195" y="3531392"/>
            <a:chExt cx="1721136" cy="774463"/>
          </a:xfrm>
          <a:effectLst>
            <a:outerShdw blurRad="444500" dist="254000" dir="8100000" algn="tr" rotWithShape="0">
              <a:prstClr val="black">
                <a:alpha val="50000"/>
              </a:prstClr>
            </a:outerShdw>
          </a:effectLst>
        </p:grpSpPr>
        <p:sp>
          <p:nvSpPr>
            <p:cNvPr id="9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641453" y="1097484"/>
            <a:ext cx="1414632" cy="636545"/>
            <a:chOff x="1591195" y="3531392"/>
            <a:chExt cx="1721136" cy="774463"/>
          </a:xfrm>
          <a:effectLst>
            <a:outerShdw blurRad="444500" dist="254000" dir="8100000" algn="tr" rotWithShape="0">
              <a:prstClr val="black">
                <a:alpha val="50000"/>
              </a:prstClr>
            </a:outerShdw>
          </a:effectLst>
        </p:grpSpPr>
        <p:sp>
          <p:nvSpPr>
            <p:cNvPr id="9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5853297" y="3313413"/>
            <a:ext cx="1414632" cy="636545"/>
            <a:chOff x="1591195" y="3531392"/>
            <a:chExt cx="1721136" cy="774463"/>
          </a:xfrm>
          <a:effectLst>
            <a:outerShdw blurRad="444500" dist="254000" dir="8100000" algn="tr" rotWithShape="0">
              <a:prstClr val="black">
                <a:alpha val="50000"/>
              </a:prstClr>
            </a:outerShdw>
          </a:effectLst>
        </p:grpSpPr>
        <p:sp>
          <p:nvSpPr>
            <p:cNvPr id="10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TextBox 103"/>
          <p:cNvSpPr txBox="1"/>
          <p:nvPr/>
        </p:nvSpPr>
        <p:spPr>
          <a:xfrm>
            <a:off x="1891669" y="1358541"/>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评估一</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5" name="TextBox 104"/>
          <p:cNvSpPr txBox="1"/>
          <p:nvPr/>
        </p:nvSpPr>
        <p:spPr>
          <a:xfrm>
            <a:off x="5981486" y="3338812"/>
            <a:ext cx="569387" cy="246221"/>
          </a:xfrm>
          <a:prstGeom prst="rect">
            <a:avLst/>
          </a:prstGeom>
          <a:noFill/>
        </p:spPr>
        <p:txBody>
          <a:bodyPr wrap="non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评估三</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6" name="TextBox 105"/>
          <p:cNvSpPr txBox="1"/>
          <p:nvPr/>
        </p:nvSpPr>
        <p:spPr>
          <a:xfrm>
            <a:off x="6747580" y="1111435"/>
            <a:ext cx="569387" cy="246221"/>
          </a:xfrm>
          <a:prstGeom prst="rect">
            <a:avLst/>
          </a:prstGeom>
          <a:noFill/>
        </p:spPr>
        <p:txBody>
          <a:bodyPr wrap="non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评估四</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7" name="TextBox 106"/>
          <p:cNvSpPr txBox="1"/>
          <p:nvPr/>
        </p:nvSpPr>
        <p:spPr>
          <a:xfrm>
            <a:off x="1555735" y="3321676"/>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评估二</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8" name="TextBox 107"/>
          <p:cNvSpPr txBox="1"/>
          <p:nvPr/>
        </p:nvSpPr>
        <p:spPr>
          <a:xfrm>
            <a:off x="1835696" y="1635646"/>
            <a:ext cx="1338828" cy="323165"/>
          </a:xfrm>
          <a:prstGeom prst="rect">
            <a:avLst/>
          </a:prstGeom>
          <a:noFill/>
        </p:spPr>
        <p:txBody>
          <a:bodyPr wrap="none" rtlCol="0">
            <a:spAutoFit/>
          </a:bodyPr>
          <a:lstStyle/>
          <a:p>
            <a:r>
              <a:rPr lang="zh-CN" altLang="en-US" sz="1500" dirty="0" smtClean="0">
                <a:latin typeface="微软雅黑" pitchFamily="34" charset="-122"/>
                <a:ea typeface="微软雅黑" pitchFamily="34" charset="-122"/>
              </a:rPr>
              <a:t>点击输入标题</a:t>
            </a:r>
            <a:endParaRPr lang="zh-CN" altLang="en-US" sz="1500" dirty="0">
              <a:latin typeface="微软雅黑" pitchFamily="34" charset="-122"/>
              <a:ea typeface="微软雅黑" pitchFamily="34" charset="-122"/>
            </a:endParaRPr>
          </a:p>
        </p:txBody>
      </p:sp>
      <p:sp>
        <p:nvSpPr>
          <p:cNvPr id="109" name="TextBox 108"/>
          <p:cNvSpPr txBox="1"/>
          <p:nvPr/>
        </p:nvSpPr>
        <p:spPr>
          <a:xfrm>
            <a:off x="6660232" y="1373225"/>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sp>
        <p:nvSpPr>
          <p:cNvPr id="110" name="TextBox 109"/>
          <p:cNvSpPr txBox="1"/>
          <p:nvPr/>
        </p:nvSpPr>
        <p:spPr>
          <a:xfrm>
            <a:off x="1475656" y="3555503"/>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sp>
        <p:nvSpPr>
          <p:cNvPr id="111" name="TextBox 110"/>
          <p:cNvSpPr txBox="1"/>
          <p:nvPr/>
        </p:nvSpPr>
        <p:spPr>
          <a:xfrm>
            <a:off x="5868144" y="3586553"/>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grpSp>
        <p:nvGrpSpPr>
          <p:cNvPr id="112" name="组合 111"/>
          <p:cNvGrpSpPr/>
          <p:nvPr/>
        </p:nvGrpSpPr>
        <p:grpSpPr>
          <a:xfrm>
            <a:off x="3746633" y="1810030"/>
            <a:ext cx="1382075" cy="1382075"/>
            <a:chOff x="3746633" y="1810030"/>
            <a:chExt cx="1382075" cy="1382075"/>
          </a:xfrm>
        </p:grpSpPr>
        <p:grpSp>
          <p:nvGrpSpPr>
            <p:cNvPr id="113" name="组合 112"/>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TextBox 113"/>
            <p:cNvSpPr txBox="1"/>
            <p:nvPr/>
          </p:nvSpPr>
          <p:spPr>
            <a:xfrm>
              <a:off x="3978122" y="2397335"/>
              <a:ext cx="926418" cy="246221"/>
            </a:xfrm>
            <a:prstGeom prst="rect">
              <a:avLst/>
            </a:prstGeom>
            <a:noFill/>
          </p:spPr>
          <p:txBody>
            <a:bodyPr wrap="square" lIns="0" tIns="0" rIns="0" bIns="0" rtlCol="0">
              <a:spAutoFit/>
            </a:bodyPr>
            <a:lstStyle/>
            <a:p>
              <a:pPr algn="ctr"/>
              <a:r>
                <a:rPr lang="zh-CN" altLang="en-US" sz="1600" b="1" dirty="0" smtClean="0">
                  <a:solidFill>
                    <a:srgbClr val="C00000"/>
                  </a:solidFill>
                  <a:latin typeface="微软雅黑" pitchFamily="34" charset="-122"/>
                  <a:ea typeface="微软雅黑" pitchFamily="34" charset="-122"/>
                </a:rPr>
                <a:t>方案评估</a:t>
              </a:r>
            </a:p>
          </p:txBody>
        </p:sp>
      </p:grpSp>
      <p:sp>
        <p:nvSpPr>
          <p:cNvPr id="117" name="TextBox 116"/>
          <p:cNvSpPr txBox="1"/>
          <p:nvPr/>
        </p:nvSpPr>
        <p:spPr>
          <a:xfrm>
            <a:off x="592781" y="2186777"/>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18" name="TextBox 117"/>
          <p:cNvSpPr txBox="1"/>
          <p:nvPr/>
        </p:nvSpPr>
        <p:spPr>
          <a:xfrm>
            <a:off x="745181" y="4011910"/>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19" name="TextBox 118"/>
          <p:cNvSpPr txBox="1"/>
          <p:nvPr/>
        </p:nvSpPr>
        <p:spPr>
          <a:xfrm>
            <a:off x="5849365" y="4058985"/>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20" name="TextBox 119"/>
          <p:cNvSpPr txBox="1"/>
          <p:nvPr/>
        </p:nvSpPr>
        <p:spPr>
          <a:xfrm>
            <a:off x="6012160" y="1972988"/>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21" name="椭圆 120"/>
          <p:cNvSpPr/>
          <p:nvPr/>
        </p:nvSpPr>
        <p:spPr>
          <a:xfrm>
            <a:off x="2883767" y="1304103"/>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22" name="椭圆 121"/>
          <p:cNvSpPr/>
          <p:nvPr/>
        </p:nvSpPr>
        <p:spPr>
          <a:xfrm>
            <a:off x="2523727" y="320748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23" name="椭圆 122"/>
          <p:cNvSpPr/>
          <p:nvPr/>
        </p:nvSpPr>
        <p:spPr>
          <a:xfrm>
            <a:off x="6911328" y="327526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4" name="椭圆 123"/>
          <p:cNvSpPr/>
          <p:nvPr/>
        </p:nvSpPr>
        <p:spPr>
          <a:xfrm>
            <a:off x="7725152" y="1059582"/>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Tree>
    <p:custDataLst>
      <p:tags r:id="rId1"/>
    </p:custDataLst>
    <p:extLst>
      <p:ext uri="{BB962C8B-B14F-4D97-AF65-F5344CB8AC3E}">
        <p14:creationId xmlns:p14="http://schemas.microsoft.com/office/powerpoint/2010/main" val="256077364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2000"/>
                                        <p:tgtEl>
                                          <p:spTgt spid="88"/>
                                        </p:tgtEl>
                                      </p:cBhvr>
                                    </p:animEffect>
                                  </p:childTnLst>
                                </p:cTn>
                              </p:par>
                            </p:childTnLst>
                          </p:cTn>
                        </p:par>
                        <p:par>
                          <p:cTn id="29" fill="hold">
                            <p:stCondLst>
                              <p:cond delay="3100"/>
                            </p:stCondLst>
                            <p:childTnLst>
                              <p:par>
                                <p:cTn id="30" presetID="42" presetClass="entr" presetSubtype="0" fill="hold" nodeType="after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1000"/>
                                        <p:tgtEl>
                                          <p:spTgt spid="112"/>
                                        </p:tgtEl>
                                      </p:cBhvr>
                                    </p:animEffect>
                                    <p:anim calcmode="lin" valueType="num">
                                      <p:cBhvr>
                                        <p:cTn id="33" dur="1000" fill="hold"/>
                                        <p:tgtEl>
                                          <p:spTgt spid="112"/>
                                        </p:tgtEl>
                                        <p:attrNameLst>
                                          <p:attrName>ppt_x</p:attrName>
                                        </p:attrNameLst>
                                      </p:cBhvr>
                                      <p:tavLst>
                                        <p:tav tm="0">
                                          <p:val>
                                            <p:strVal val="#ppt_x"/>
                                          </p:val>
                                        </p:tav>
                                        <p:tav tm="100000">
                                          <p:val>
                                            <p:strVal val="#ppt_x"/>
                                          </p:val>
                                        </p:tav>
                                      </p:tavLst>
                                    </p:anim>
                                    <p:anim calcmode="lin" valueType="num">
                                      <p:cBhvr>
                                        <p:cTn id="34" dur="1000" fill="hold"/>
                                        <p:tgtEl>
                                          <p:spTgt spid="112"/>
                                        </p:tgtEl>
                                        <p:attrNameLst>
                                          <p:attrName>ppt_y</p:attrName>
                                        </p:attrNameLst>
                                      </p:cBhvr>
                                      <p:tavLst>
                                        <p:tav tm="0">
                                          <p:val>
                                            <p:strVal val="#ppt_y+.1"/>
                                          </p:val>
                                        </p:tav>
                                        <p:tav tm="100000">
                                          <p:val>
                                            <p:strVal val="#ppt_y"/>
                                          </p:val>
                                        </p:tav>
                                      </p:tavLst>
                                    </p:anim>
                                  </p:childTnLst>
                                </p:cTn>
                              </p:par>
                            </p:childTnLst>
                          </p:cTn>
                        </p:par>
                        <p:par>
                          <p:cTn id="35" fill="hold">
                            <p:stCondLst>
                              <p:cond delay="4100"/>
                            </p:stCondLst>
                            <p:childTnLst>
                              <p:par>
                                <p:cTn id="36" presetID="16" presetClass="entr" presetSubtype="37"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barn(outVertical)">
                                      <p:cBhvr>
                                        <p:cTn id="38" dur="500"/>
                                        <p:tgtEl>
                                          <p:spTgt spid="89"/>
                                        </p:tgtEl>
                                      </p:cBhvr>
                                    </p:animEffect>
                                  </p:childTnLst>
                                </p:cTn>
                              </p:par>
                              <p:par>
                                <p:cTn id="39" presetID="53" presetClass="entr" presetSubtype="16" fill="hold" nodeType="withEffect">
                                  <p:stCondLst>
                                    <p:cond delay="300"/>
                                  </p:stCondLst>
                                  <p:childTnLst>
                                    <p:set>
                                      <p:cBhvr>
                                        <p:cTn id="40" dur="1" fill="hold">
                                          <p:stCondLst>
                                            <p:cond delay="0"/>
                                          </p:stCondLst>
                                        </p:cTn>
                                        <p:tgtEl>
                                          <p:spTgt spid="91"/>
                                        </p:tgtEl>
                                        <p:attrNameLst>
                                          <p:attrName>style.visibility</p:attrName>
                                        </p:attrNameLst>
                                      </p:cBhvr>
                                      <p:to>
                                        <p:strVal val="visible"/>
                                      </p:to>
                                    </p:set>
                                    <p:anim calcmode="lin" valueType="num">
                                      <p:cBhvr>
                                        <p:cTn id="41" dur="500" fill="hold"/>
                                        <p:tgtEl>
                                          <p:spTgt spid="91"/>
                                        </p:tgtEl>
                                        <p:attrNameLst>
                                          <p:attrName>ppt_w</p:attrName>
                                        </p:attrNameLst>
                                      </p:cBhvr>
                                      <p:tavLst>
                                        <p:tav tm="0">
                                          <p:val>
                                            <p:fltVal val="0"/>
                                          </p:val>
                                        </p:tav>
                                        <p:tav tm="100000">
                                          <p:val>
                                            <p:strVal val="#ppt_w"/>
                                          </p:val>
                                        </p:tav>
                                      </p:tavLst>
                                    </p:anim>
                                    <p:anim calcmode="lin" valueType="num">
                                      <p:cBhvr>
                                        <p:cTn id="42" dur="500" fill="hold"/>
                                        <p:tgtEl>
                                          <p:spTgt spid="91"/>
                                        </p:tgtEl>
                                        <p:attrNameLst>
                                          <p:attrName>ppt_h</p:attrName>
                                        </p:attrNameLst>
                                      </p:cBhvr>
                                      <p:tavLst>
                                        <p:tav tm="0">
                                          <p:val>
                                            <p:fltVal val="0"/>
                                          </p:val>
                                        </p:tav>
                                        <p:tav tm="100000">
                                          <p:val>
                                            <p:strVal val="#ppt_h"/>
                                          </p:val>
                                        </p:tav>
                                      </p:tavLst>
                                    </p:anim>
                                    <p:animEffect transition="in" filter="fade">
                                      <p:cBhvr>
                                        <p:cTn id="43" dur="500"/>
                                        <p:tgtEl>
                                          <p:spTgt spid="91"/>
                                        </p:tgtEl>
                                      </p:cBhvr>
                                    </p:animEffect>
                                  </p:childTnLst>
                                </p:cTn>
                              </p:par>
                              <p:par>
                                <p:cTn id="44" presetID="53" presetClass="entr" presetSubtype="16" fill="hold" nodeType="withEffect">
                                  <p:stCondLst>
                                    <p:cond delay="300"/>
                                  </p:stCondLst>
                                  <p:childTnLst>
                                    <p:set>
                                      <p:cBhvr>
                                        <p:cTn id="45" dur="1" fill="hold">
                                          <p:stCondLst>
                                            <p:cond delay="0"/>
                                          </p:stCondLst>
                                        </p:cTn>
                                        <p:tgtEl>
                                          <p:spTgt spid="101"/>
                                        </p:tgtEl>
                                        <p:attrNameLst>
                                          <p:attrName>style.visibility</p:attrName>
                                        </p:attrNameLst>
                                      </p:cBhvr>
                                      <p:to>
                                        <p:strVal val="visible"/>
                                      </p:to>
                                    </p:set>
                                    <p:anim calcmode="lin" valueType="num">
                                      <p:cBhvr>
                                        <p:cTn id="46" dur="500" fill="hold"/>
                                        <p:tgtEl>
                                          <p:spTgt spid="101"/>
                                        </p:tgtEl>
                                        <p:attrNameLst>
                                          <p:attrName>ppt_w</p:attrName>
                                        </p:attrNameLst>
                                      </p:cBhvr>
                                      <p:tavLst>
                                        <p:tav tm="0">
                                          <p:val>
                                            <p:fltVal val="0"/>
                                          </p:val>
                                        </p:tav>
                                        <p:tav tm="100000">
                                          <p:val>
                                            <p:strVal val="#ppt_w"/>
                                          </p:val>
                                        </p:tav>
                                      </p:tavLst>
                                    </p:anim>
                                    <p:anim calcmode="lin" valueType="num">
                                      <p:cBhvr>
                                        <p:cTn id="47" dur="500" fill="hold"/>
                                        <p:tgtEl>
                                          <p:spTgt spid="101"/>
                                        </p:tgtEl>
                                        <p:attrNameLst>
                                          <p:attrName>ppt_h</p:attrName>
                                        </p:attrNameLst>
                                      </p:cBhvr>
                                      <p:tavLst>
                                        <p:tav tm="0">
                                          <p:val>
                                            <p:fltVal val="0"/>
                                          </p:val>
                                        </p:tav>
                                        <p:tav tm="100000">
                                          <p:val>
                                            <p:strVal val="#ppt_h"/>
                                          </p:val>
                                        </p:tav>
                                      </p:tavLst>
                                    </p:anim>
                                    <p:animEffect transition="in" filter="fade">
                                      <p:cBhvr>
                                        <p:cTn id="48" dur="500"/>
                                        <p:tgtEl>
                                          <p:spTgt spid="101"/>
                                        </p:tgtEl>
                                      </p:cBhvr>
                                    </p:animEffect>
                                  </p:childTnLst>
                                </p:cTn>
                              </p:par>
                            </p:childTnLst>
                          </p:cTn>
                        </p:par>
                        <p:par>
                          <p:cTn id="49" fill="hold">
                            <p:stCondLst>
                              <p:cond delay="4900"/>
                            </p:stCondLst>
                            <p:childTnLst>
                              <p:par>
                                <p:cTn id="50" presetID="12" presetClass="entr" presetSubtype="4"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 calcmode="lin" valueType="num">
                                      <p:cBhvr additive="base">
                                        <p:cTn id="52" dur="500"/>
                                        <p:tgtEl>
                                          <p:spTgt spid="105"/>
                                        </p:tgtEl>
                                        <p:attrNameLst>
                                          <p:attrName>ppt_y</p:attrName>
                                        </p:attrNameLst>
                                      </p:cBhvr>
                                      <p:tavLst>
                                        <p:tav tm="0">
                                          <p:val>
                                            <p:strVal val="#ppt_y+#ppt_h*1.125000"/>
                                          </p:val>
                                        </p:tav>
                                        <p:tav tm="100000">
                                          <p:val>
                                            <p:strVal val="#ppt_y"/>
                                          </p:val>
                                        </p:tav>
                                      </p:tavLst>
                                    </p:anim>
                                    <p:animEffect transition="in" filter="wipe(up)">
                                      <p:cBhvr>
                                        <p:cTn id="53" dur="500"/>
                                        <p:tgtEl>
                                          <p:spTgt spid="105"/>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 calcmode="lin" valueType="num">
                                      <p:cBhvr additive="base">
                                        <p:cTn id="56" dur="500"/>
                                        <p:tgtEl>
                                          <p:spTgt spid="111"/>
                                        </p:tgtEl>
                                        <p:attrNameLst>
                                          <p:attrName>ppt_y</p:attrName>
                                        </p:attrNameLst>
                                      </p:cBhvr>
                                      <p:tavLst>
                                        <p:tav tm="0">
                                          <p:val>
                                            <p:strVal val="#ppt_y+#ppt_h*1.125000"/>
                                          </p:val>
                                        </p:tav>
                                        <p:tav tm="100000">
                                          <p:val>
                                            <p:strVal val="#ppt_y"/>
                                          </p:val>
                                        </p:tav>
                                      </p:tavLst>
                                    </p:anim>
                                    <p:animEffect transition="in" filter="wipe(up)">
                                      <p:cBhvr>
                                        <p:cTn id="57" dur="500"/>
                                        <p:tgtEl>
                                          <p:spTgt spid="111"/>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108"/>
                                        </p:tgtEl>
                                        <p:attrNameLst>
                                          <p:attrName>style.visibility</p:attrName>
                                        </p:attrNameLst>
                                      </p:cBhvr>
                                      <p:to>
                                        <p:strVal val="visible"/>
                                      </p:to>
                                    </p:set>
                                    <p:anim calcmode="lin" valueType="num">
                                      <p:cBhvr additive="base">
                                        <p:cTn id="60" dur="500"/>
                                        <p:tgtEl>
                                          <p:spTgt spid="108"/>
                                        </p:tgtEl>
                                        <p:attrNameLst>
                                          <p:attrName>ppt_y</p:attrName>
                                        </p:attrNameLst>
                                      </p:cBhvr>
                                      <p:tavLst>
                                        <p:tav tm="0">
                                          <p:val>
                                            <p:strVal val="#ppt_y+#ppt_h*1.125000"/>
                                          </p:val>
                                        </p:tav>
                                        <p:tav tm="100000">
                                          <p:val>
                                            <p:strVal val="#ppt_y"/>
                                          </p:val>
                                        </p:tav>
                                      </p:tavLst>
                                    </p:anim>
                                    <p:animEffect transition="in" filter="wipe(up)">
                                      <p:cBhvr>
                                        <p:cTn id="61" dur="500"/>
                                        <p:tgtEl>
                                          <p:spTgt spid="108"/>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104"/>
                                        </p:tgtEl>
                                        <p:attrNameLst>
                                          <p:attrName>style.visibility</p:attrName>
                                        </p:attrNameLst>
                                      </p:cBhvr>
                                      <p:to>
                                        <p:strVal val="visible"/>
                                      </p:to>
                                    </p:set>
                                    <p:anim calcmode="lin" valueType="num">
                                      <p:cBhvr additive="base">
                                        <p:cTn id="64" dur="500"/>
                                        <p:tgtEl>
                                          <p:spTgt spid="104"/>
                                        </p:tgtEl>
                                        <p:attrNameLst>
                                          <p:attrName>ppt_y</p:attrName>
                                        </p:attrNameLst>
                                      </p:cBhvr>
                                      <p:tavLst>
                                        <p:tav tm="0">
                                          <p:val>
                                            <p:strVal val="#ppt_y+#ppt_h*1.125000"/>
                                          </p:val>
                                        </p:tav>
                                        <p:tav tm="100000">
                                          <p:val>
                                            <p:strVal val="#ppt_y"/>
                                          </p:val>
                                        </p:tav>
                                      </p:tavLst>
                                    </p:anim>
                                    <p:animEffect transition="in" filter="wipe(up)">
                                      <p:cBhvr>
                                        <p:cTn id="65" dur="500"/>
                                        <p:tgtEl>
                                          <p:spTgt spid="104"/>
                                        </p:tgtEl>
                                      </p:cBhvr>
                                    </p:animEffect>
                                  </p:childTnLst>
                                </p:cTn>
                              </p:par>
                            </p:childTnLst>
                          </p:cTn>
                        </p:par>
                        <p:par>
                          <p:cTn id="66" fill="hold">
                            <p:stCondLst>
                              <p:cond delay="5400"/>
                            </p:stCondLst>
                            <p:childTnLst>
                              <p:par>
                                <p:cTn id="67" presetID="16" presetClass="entr" presetSubtype="37" fill="hold"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outVertical)">
                                      <p:cBhvr>
                                        <p:cTn id="69" dur="500"/>
                                        <p:tgtEl>
                                          <p:spTgt spid="90"/>
                                        </p:tgtEl>
                                      </p:cBhvr>
                                    </p:animEffect>
                                  </p:childTnLst>
                                </p:cTn>
                              </p:par>
                              <p:par>
                                <p:cTn id="70" presetID="53" presetClass="entr" presetSubtype="16" fill="hold" nodeType="withEffect">
                                  <p:stCondLst>
                                    <p:cond delay="30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nodeType="withEffect">
                                  <p:stCondLst>
                                    <p:cond delay="300"/>
                                  </p:stCondLst>
                                  <p:childTnLst>
                                    <p:set>
                                      <p:cBhvr>
                                        <p:cTn id="76" dur="1" fill="hold">
                                          <p:stCondLst>
                                            <p:cond delay="0"/>
                                          </p:stCondLst>
                                        </p:cTn>
                                        <p:tgtEl>
                                          <p:spTgt spid="98"/>
                                        </p:tgtEl>
                                        <p:attrNameLst>
                                          <p:attrName>style.visibility</p:attrName>
                                        </p:attrNameLst>
                                      </p:cBhvr>
                                      <p:to>
                                        <p:strVal val="visible"/>
                                      </p:to>
                                    </p:set>
                                    <p:anim calcmode="lin" valueType="num">
                                      <p:cBhvr>
                                        <p:cTn id="77" dur="500" fill="hold"/>
                                        <p:tgtEl>
                                          <p:spTgt spid="98"/>
                                        </p:tgtEl>
                                        <p:attrNameLst>
                                          <p:attrName>ppt_w</p:attrName>
                                        </p:attrNameLst>
                                      </p:cBhvr>
                                      <p:tavLst>
                                        <p:tav tm="0">
                                          <p:val>
                                            <p:fltVal val="0"/>
                                          </p:val>
                                        </p:tav>
                                        <p:tav tm="100000">
                                          <p:val>
                                            <p:strVal val="#ppt_w"/>
                                          </p:val>
                                        </p:tav>
                                      </p:tavLst>
                                    </p:anim>
                                    <p:anim calcmode="lin" valueType="num">
                                      <p:cBhvr>
                                        <p:cTn id="78" dur="500" fill="hold"/>
                                        <p:tgtEl>
                                          <p:spTgt spid="98"/>
                                        </p:tgtEl>
                                        <p:attrNameLst>
                                          <p:attrName>ppt_h</p:attrName>
                                        </p:attrNameLst>
                                      </p:cBhvr>
                                      <p:tavLst>
                                        <p:tav tm="0">
                                          <p:val>
                                            <p:fltVal val="0"/>
                                          </p:val>
                                        </p:tav>
                                        <p:tav tm="100000">
                                          <p:val>
                                            <p:strVal val="#ppt_h"/>
                                          </p:val>
                                        </p:tav>
                                      </p:tavLst>
                                    </p:anim>
                                    <p:animEffect transition="in" filter="fade">
                                      <p:cBhvr>
                                        <p:cTn id="79" dur="500"/>
                                        <p:tgtEl>
                                          <p:spTgt spid="98"/>
                                        </p:tgtEl>
                                      </p:cBhvr>
                                    </p:animEffect>
                                  </p:childTnLst>
                                </p:cTn>
                              </p:par>
                            </p:childTnLst>
                          </p:cTn>
                        </p:par>
                        <p:par>
                          <p:cTn id="80" fill="hold">
                            <p:stCondLst>
                              <p:cond delay="6200"/>
                            </p:stCondLst>
                            <p:childTnLst>
                              <p:par>
                                <p:cTn id="81" presetID="12" presetClass="entr" presetSubtype="4" fill="hold" grpId="0" nodeType="afterEffect">
                                  <p:stCondLst>
                                    <p:cond delay="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anim calcmode="lin" valueType="num">
                                      <p:cBhvr additive="base">
                                        <p:cTn id="87" dur="500"/>
                                        <p:tgtEl>
                                          <p:spTgt spid="107"/>
                                        </p:tgtEl>
                                        <p:attrNameLst>
                                          <p:attrName>ppt_y</p:attrName>
                                        </p:attrNameLst>
                                      </p:cBhvr>
                                      <p:tavLst>
                                        <p:tav tm="0">
                                          <p:val>
                                            <p:strVal val="#ppt_y+#ppt_h*1.125000"/>
                                          </p:val>
                                        </p:tav>
                                        <p:tav tm="100000">
                                          <p:val>
                                            <p:strVal val="#ppt_y"/>
                                          </p:val>
                                        </p:tav>
                                      </p:tavLst>
                                    </p:anim>
                                    <p:animEffect transition="in" filter="wipe(up)">
                                      <p:cBhvr>
                                        <p:cTn id="88" dur="500"/>
                                        <p:tgtEl>
                                          <p:spTgt spid="107"/>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additive="base">
                                        <p:cTn id="91" dur="500"/>
                                        <p:tgtEl>
                                          <p:spTgt spid="106"/>
                                        </p:tgtEl>
                                        <p:attrNameLst>
                                          <p:attrName>ppt_y</p:attrName>
                                        </p:attrNameLst>
                                      </p:cBhvr>
                                      <p:tavLst>
                                        <p:tav tm="0">
                                          <p:val>
                                            <p:strVal val="#ppt_y+#ppt_h*1.125000"/>
                                          </p:val>
                                        </p:tav>
                                        <p:tav tm="100000">
                                          <p:val>
                                            <p:strVal val="#ppt_y"/>
                                          </p:val>
                                        </p:tav>
                                      </p:tavLst>
                                    </p:anim>
                                    <p:animEffect transition="in" filter="wipe(up)">
                                      <p:cBhvr>
                                        <p:cTn id="92" dur="500"/>
                                        <p:tgtEl>
                                          <p:spTgt spid="106"/>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anim calcmode="lin" valueType="num">
                                      <p:cBhvr additive="base">
                                        <p:cTn id="95" dur="500"/>
                                        <p:tgtEl>
                                          <p:spTgt spid="109"/>
                                        </p:tgtEl>
                                        <p:attrNameLst>
                                          <p:attrName>ppt_y</p:attrName>
                                        </p:attrNameLst>
                                      </p:cBhvr>
                                      <p:tavLst>
                                        <p:tav tm="0">
                                          <p:val>
                                            <p:strVal val="#ppt_y+#ppt_h*1.125000"/>
                                          </p:val>
                                        </p:tav>
                                        <p:tav tm="100000">
                                          <p:val>
                                            <p:strVal val="#ppt_y"/>
                                          </p:val>
                                        </p:tav>
                                      </p:tavLst>
                                    </p:anim>
                                    <p:animEffect transition="in" filter="wipe(up)">
                                      <p:cBhvr>
                                        <p:cTn id="96" dur="500"/>
                                        <p:tgtEl>
                                          <p:spTgt spid="109"/>
                                        </p:tgtEl>
                                      </p:cBhvr>
                                    </p:animEffect>
                                  </p:childTnLst>
                                </p:cTn>
                              </p:par>
                            </p:childTnLst>
                          </p:cTn>
                        </p:par>
                        <p:par>
                          <p:cTn id="97" fill="hold">
                            <p:stCondLst>
                              <p:cond delay="6700"/>
                            </p:stCondLst>
                            <p:childTnLst>
                              <p:par>
                                <p:cTn id="98" presetID="53" presetClass="entr" presetSubtype="16" fill="hold" grpId="0" nodeType="afterEffect">
                                  <p:stCondLst>
                                    <p:cond delay="0"/>
                                  </p:stCondLst>
                                  <p:childTnLst>
                                    <p:set>
                                      <p:cBhvr>
                                        <p:cTn id="99" dur="1" fill="hold">
                                          <p:stCondLst>
                                            <p:cond delay="0"/>
                                          </p:stCondLst>
                                        </p:cTn>
                                        <p:tgtEl>
                                          <p:spTgt spid="121"/>
                                        </p:tgtEl>
                                        <p:attrNameLst>
                                          <p:attrName>style.visibility</p:attrName>
                                        </p:attrNameLst>
                                      </p:cBhvr>
                                      <p:to>
                                        <p:strVal val="visible"/>
                                      </p:to>
                                    </p:set>
                                    <p:anim calcmode="lin" valueType="num">
                                      <p:cBhvr>
                                        <p:cTn id="100" dur="500" fill="hold"/>
                                        <p:tgtEl>
                                          <p:spTgt spid="121"/>
                                        </p:tgtEl>
                                        <p:attrNameLst>
                                          <p:attrName>ppt_w</p:attrName>
                                        </p:attrNameLst>
                                      </p:cBhvr>
                                      <p:tavLst>
                                        <p:tav tm="0">
                                          <p:val>
                                            <p:fltVal val="0"/>
                                          </p:val>
                                        </p:tav>
                                        <p:tav tm="100000">
                                          <p:val>
                                            <p:strVal val="#ppt_w"/>
                                          </p:val>
                                        </p:tav>
                                      </p:tavLst>
                                    </p:anim>
                                    <p:anim calcmode="lin" valueType="num">
                                      <p:cBhvr>
                                        <p:cTn id="101" dur="500" fill="hold"/>
                                        <p:tgtEl>
                                          <p:spTgt spid="121"/>
                                        </p:tgtEl>
                                        <p:attrNameLst>
                                          <p:attrName>ppt_h</p:attrName>
                                        </p:attrNameLst>
                                      </p:cBhvr>
                                      <p:tavLst>
                                        <p:tav tm="0">
                                          <p:val>
                                            <p:fltVal val="0"/>
                                          </p:val>
                                        </p:tav>
                                        <p:tav tm="100000">
                                          <p:val>
                                            <p:strVal val="#ppt_h"/>
                                          </p:val>
                                        </p:tav>
                                      </p:tavLst>
                                    </p:anim>
                                    <p:animEffect transition="in" filter="fade">
                                      <p:cBhvr>
                                        <p:cTn id="102" dur="500"/>
                                        <p:tgtEl>
                                          <p:spTgt spid="121"/>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22"/>
                                        </p:tgtEl>
                                        <p:attrNameLst>
                                          <p:attrName>style.visibility</p:attrName>
                                        </p:attrNameLst>
                                      </p:cBhvr>
                                      <p:to>
                                        <p:strVal val="visible"/>
                                      </p:to>
                                    </p:set>
                                    <p:anim calcmode="lin" valueType="num">
                                      <p:cBhvr>
                                        <p:cTn id="105" dur="500" fill="hold"/>
                                        <p:tgtEl>
                                          <p:spTgt spid="122"/>
                                        </p:tgtEl>
                                        <p:attrNameLst>
                                          <p:attrName>ppt_w</p:attrName>
                                        </p:attrNameLst>
                                      </p:cBhvr>
                                      <p:tavLst>
                                        <p:tav tm="0">
                                          <p:val>
                                            <p:fltVal val="0"/>
                                          </p:val>
                                        </p:tav>
                                        <p:tav tm="100000">
                                          <p:val>
                                            <p:strVal val="#ppt_w"/>
                                          </p:val>
                                        </p:tav>
                                      </p:tavLst>
                                    </p:anim>
                                    <p:anim calcmode="lin" valueType="num">
                                      <p:cBhvr>
                                        <p:cTn id="106" dur="500" fill="hold"/>
                                        <p:tgtEl>
                                          <p:spTgt spid="122"/>
                                        </p:tgtEl>
                                        <p:attrNameLst>
                                          <p:attrName>ppt_h</p:attrName>
                                        </p:attrNameLst>
                                      </p:cBhvr>
                                      <p:tavLst>
                                        <p:tav tm="0">
                                          <p:val>
                                            <p:fltVal val="0"/>
                                          </p:val>
                                        </p:tav>
                                        <p:tav tm="100000">
                                          <p:val>
                                            <p:strVal val="#ppt_h"/>
                                          </p:val>
                                        </p:tav>
                                      </p:tavLst>
                                    </p:anim>
                                    <p:animEffect transition="in" filter="fade">
                                      <p:cBhvr>
                                        <p:cTn id="107" dur="500"/>
                                        <p:tgtEl>
                                          <p:spTgt spid="12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23"/>
                                        </p:tgtEl>
                                        <p:attrNameLst>
                                          <p:attrName>style.visibility</p:attrName>
                                        </p:attrNameLst>
                                      </p:cBhvr>
                                      <p:to>
                                        <p:strVal val="visible"/>
                                      </p:to>
                                    </p:set>
                                    <p:anim calcmode="lin" valueType="num">
                                      <p:cBhvr>
                                        <p:cTn id="110" dur="500" fill="hold"/>
                                        <p:tgtEl>
                                          <p:spTgt spid="123"/>
                                        </p:tgtEl>
                                        <p:attrNameLst>
                                          <p:attrName>ppt_w</p:attrName>
                                        </p:attrNameLst>
                                      </p:cBhvr>
                                      <p:tavLst>
                                        <p:tav tm="0">
                                          <p:val>
                                            <p:fltVal val="0"/>
                                          </p:val>
                                        </p:tav>
                                        <p:tav tm="100000">
                                          <p:val>
                                            <p:strVal val="#ppt_w"/>
                                          </p:val>
                                        </p:tav>
                                      </p:tavLst>
                                    </p:anim>
                                    <p:anim calcmode="lin" valueType="num">
                                      <p:cBhvr>
                                        <p:cTn id="111" dur="500" fill="hold"/>
                                        <p:tgtEl>
                                          <p:spTgt spid="123"/>
                                        </p:tgtEl>
                                        <p:attrNameLst>
                                          <p:attrName>ppt_h</p:attrName>
                                        </p:attrNameLst>
                                      </p:cBhvr>
                                      <p:tavLst>
                                        <p:tav tm="0">
                                          <p:val>
                                            <p:fltVal val="0"/>
                                          </p:val>
                                        </p:tav>
                                        <p:tav tm="100000">
                                          <p:val>
                                            <p:strVal val="#ppt_h"/>
                                          </p:val>
                                        </p:tav>
                                      </p:tavLst>
                                    </p:anim>
                                    <p:animEffect transition="in" filter="fade">
                                      <p:cBhvr>
                                        <p:cTn id="112" dur="500"/>
                                        <p:tgtEl>
                                          <p:spTgt spid="123"/>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24"/>
                                        </p:tgtEl>
                                        <p:attrNameLst>
                                          <p:attrName>style.visibility</p:attrName>
                                        </p:attrNameLst>
                                      </p:cBhvr>
                                      <p:to>
                                        <p:strVal val="visible"/>
                                      </p:to>
                                    </p:set>
                                    <p:anim calcmode="lin" valueType="num">
                                      <p:cBhvr>
                                        <p:cTn id="115" dur="500" fill="hold"/>
                                        <p:tgtEl>
                                          <p:spTgt spid="124"/>
                                        </p:tgtEl>
                                        <p:attrNameLst>
                                          <p:attrName>ppt_w</p:attrName>
                                        </p:attrNameLst>
                                      </p:cBhvr>
                                      <p:tavLst>
                                        <p:tav tm="0">
                                          <p:val>
                                            <p:fltVal val="0"/>
                                          </p:val>
                                        </p:tav>
                                        <p:tav tm="100000">
                                          <p:val>
                                            <p:strVal val="#ppt_w"/>
                                          </p:val>
                                        </p:tav>
                                      </p:tavLst>
                                    </p:anim>
                                    <p:anim calcmode="lin" valueType="num">
                                      <p:cBhvr>
                                        <p:cTn id="116" dur="500" fill="hold"/>
                                        <p:tgtEl>
                                          <p:spTgt spid="124"/>
                                        </p:tgtEl>
                                        <p:attrNameLst>
                                          <p:attrName>ppt_h</p:attrName>
                                        </p:attrNameLst>
                                      </p:cBhvr>
                                      <p:tavLst>
                                        <p:tav tm="0">
                                          <p:val>
                                            <p:fltVal val="0"/>
                                          </p:val>
                                        </p:tav>
                                        <p:tav tm="100000">
                                          <p:val>
                                            <p:strVal val="#ppt_h"/>
                                          </p:val>
                                        </p:tav>
                                      </p:tavLst>
                                    </p:anim>
                                    <p:animEffect transition="in" filter="fade">
                                      <p:cBhvr>
                                        <p:cTn id="117" dur="500"/>
                                        <p:tgtEl>
                                          <p:spTgt spid="124"/>
                                        </p:tgtEl>
                                      </p:cBhvr>
                                    </p:animEffect>
                                  </p:childTnLst>
                                </p:cTn>
                              </p:par>
                            </p:childTnLst>
                          </p:cTn>
                        </p:par>
                        <p:par>
                          <p:cTn id="118" fill="hold">
                            <p:stCondLst>
                              <p:cond delay="7200"/>
                            </p:stCondLst>
                            <p:childTnLst>
                              <p:par>
                                <p:cTn id="119" presetID="22" presetClass="entr" presetSubtype="1" fill="hold" grpId="0" nodeType="afterEffect">
                                  <p:stCondLst>
                                    <p:cond delay="0"/>
                                  </p:stCondLst>
                                  <p:childTnLst>
                                    <p:set>
                                      <p:cBhvr>
                                        <p:cTn id="120" dur="1" fill="hold">
                                          <p:stCondLst>
                                            <p:cond delay="0"/>
                                          </p:stCondLst>
                                        </p:cTn>
                                        <p:tgtEl>
                                          <p:spTgt spid="117"/>
                                        </p:tgtEl>
                                        <p:attrNameLst>
                                          <p:attrName>style.visibility</p:attrName>
                                        </p:attrNameLst>
                                      </p:cBhvr>
                                      <p:to>
                                        <p:strVal val="visible"/>
                                      </p:to>
                                    </p:set>
                                    <p:animEffect transition="in" filter="wipe(up)">
                                      <p:cBhvr>
                                        <p:cTn id="121" dur="500"/>
                                        <p:tgtEl>
                                          <p:spTgt spid="117"/>
                                        </p:tgtEl>
                                      </p:cBhvr>
                                    </p:animEffect>
                                  </p:childTnLst>
                                </p:cTn>
                              </p:par>
                            </p:childTnLst>
                          </p:cTn>
                        </p:par>
                        <p:par>
                          <p:cTn id="122" fill="hold">
                            <p:stCondLst>
                              <p:cond delay="7700"/>
                            </p:stCondLst>
                            <p:childTnLst>
                              <p:par>
                                <p:cTn id="123" presetID="22" presetClass="entr" presetSubtype="1" fill="hold" grpId="0" nodeType="afterEffect">
                                  <p:stCondLst>
                                    <p:cond delay="0"/>
                                  </p:stCondLst>
                                  <p:childTnLst>
                                    <p:set>
                                      <p:cBhvr>
                                        <p:cTn id="124" dur="1" fill="hold">
                                          <p:stCondLst>
                                            <p:cond delay="0"/>
                                          </p:stCondLst>
                                        </p:cTn>
                                        <p:tgtEl>
                                          <p:spTgt spid="118"/>
                                        </p:tgtEl>
                                        <p:attrNameLst>
                                          <p:attrName>style.visibility</p:attrName>
                                        </p:attrNameLst>
                                      </p:cBhvr>
                                      <p:to>
                                        <p:strVal val="visible"/>
                                      </p:to>
                                    </p:set>
                                    <p:animEffect transition="in" filter="wipe(up)">
                                      <p:cBhvr>
                                        <p:cTn id="125" dur="500"/>
                                        <p:tgtEl>
                                          <p:spTgt spid="118"/>
                                        </p:tgtEl>
                                      </p:cBhvr>
                                    </p:animEffect>
                                  </p:childTnLst>
                                </p:cTn>
                              </p:par>
                            </p:childTnLst>
                          </p:cTn>
                        </p:par>
                        <p:par>
                          <p:cTn id="126" fill="hold">
                            <p:stCondLst>
                              <p:cond delay="8200"/>
                            </p:stCondLst>
                            <p:childTnLst>
                              <p:par>
                                <p:cTn id="127" presetID="22" presetClass="entr" presetSubtype="1" fill="hold" grpId="0" nodeType="after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wipe(up)">
                                      <p:cBhvr>
                                        <p:cTn id="129" dur="500"/>
                                        <p:tgtEl>
                                          <p:spTgt spid="119"/>
                                        </p:tgtEl>
                                      </p:cBhvr>
                                    </p:animEffect>
                                  </p:childTnLst>
                                </p:cTn>
                              </p:par>
                            </p:childTnLst>
                          </p:cTn>
                        </p:par>
                        <p:par>
                          <p:cTn id="130" fill="hold">
                            <p:stCondLst>
                              <p:cond delay="8700"/>
                            </p:stCondLst>
                            <p:childTnLst>
                              <p:par>
                                <p:cTn id="131" presetID="22" presetClass="entr" presetSubtype="1" fill="hold" grpId="0" nodeType="after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wipe(up)">
                                      <p:cBhvr>
                                        <p:cTn id="13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8" grpId="0"/>
      <p:bldP spid="104" grpId="0"/>
      <p:bldP spid="105" grpId="0"/>
      <p:bldP spid="106" grpId="0"/>
      <p:bldP spid="107" grpId="0"/>
      <p:bldP spid="108" grpId="0"/>
      <p:bldP spid="109" grpId="0"/>
      <p:bldP spid="110" grpId="0"/>
      <p:bldP spid="111" grpId="0"/>
      <p:bldP spid="117" grpId="0"/>
      <p:bldP spid="118" grpId="0"/>
      <p:bldP spid="119" grpId="0"/>
      <p:bldP spid="120" grpId="0"/>
      <p:bldP spid="121" grpId="0" animBg="1"/>
      <p:bldP spid="122" grpId="0" animBg="1"/>
      <p:bldP spid="123" grpId="0" animBg="1"/>
      <p:bldP spid="1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补救措施</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83836" y="267886"/>
            <a:ext cx="218521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REMEDIAL MEASURES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grpSp>
        <p:nvGrpSpPr>
          <p:cNvPr id="88" name="组合 87"/>
          <p:cNvGrpSpPr/>
          <p:nvPr/>
        </p:nvGrpSpPr>
        <p:grpSpPr>
          <a:xfrm>
            <a:off x="6709236" y="1894300"/>
            <a:ext cx="1200324" cy="1200324"/>
            <a:chOff x="6709236" y="1850758"/>
            <a:chExt cx="1200324" cy="1200324"/>
          </a:xfrm>
        </p:grpSpPr>
        <p:grpSp>
          <p:nvGrpSpPr>
            <p:cNvPr id="89" name="组合 88"/>
            <p:cNvGrpSpPr/>
            <p:nvPr/>
          </p:nvGrpSpPr>
          <p:grpSpPr>
            <a:xfrm>
              <a:off x="6709236" y="1850758"/>
              <a:ext cx="1200324" cy="1200324"/>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91"/>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89"/>
            <p:cNvSpPr txBox="1"/>
            <p:nvPr/>
          </p:nvSpPr>
          <p:spPr>
            <a:xfrm>
              <a:off x="6947760" y="2297031"/>
              <a:ext cx="723275"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措施四</a:t>
              </a:r>
              <a:endParaRPr lang="zh-CN" altLang="en-US" sz="1400" dirty="0">
                <a:solidFill>
                  <a:srgbClr val="C00000"/>
                </a:solidFill>
                <a:latin typeface="方正兰亭细黑_GBK" pitchFamily="2" charset="-122"/>
                <a:ea typeface="方正兰亭细黑_GBK" pitchFamily="2" charset="-122"/>
              </a:endParaRPr>
            </a:p>
          </p:txBody>
        </p:sp>
      </p:grpSp>
      <p:grpSp>
        <p:nvGrpSpPr>
          <p:cNvPr id="93" name="组合 92"/>
          <p:cNvGrpSpPr/>
          <p:nvPr/>
        </p:nvGrpSpPr>
        <p:grpSpPr>
          <a:xfrm>
            <a:off x="1225509" y="1879832"/>
            <a:ext cx="1200324" cy="1200324"/>
            <a:chOff x="1225509" y="1836290"/>
            <a:chExt cx="1200324" cy="1200324"/>
          </a:xfrm>
        </p:grpSpPr>
        <p:grpSp>
          <p:nvGrpSpPr>
            <p:cNvPr id="95" name="组合 94"/>
            <p:cNvGrpSpPr/>
            <p:nvPr/>
          </p:nvGrpSpPr>
          <p:grpSpPr>
            <a:xfrm>
              <a:off x="1225509" y="1836290"/>
              <a:ext cx="1200324" cy="1200324"/>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TextBox 95"/>
            <p:cNvSpPr txBox="1"/>
            <p:nvPr/>
          </p:nvSpPr>
          <p:spPr>
            <a:xfrm>
              <a:off x="1464033" y="2282563"/>
              <a:ext cx="723275"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措施四</a:t>
              </a:r>
              <a:endParaRPr lang="zh-CN" altLang="en-US" sz="1400" dirty="0">
                <a:solidFill>
                  <a:srgbClr val="C00000"/>
                </a:solidFill>
                <a:latin typeface="方正兰亭细黑_GBK" pitchFamily="2" charset="-122"/>
                <a:ea typeface="方正兰亭细黑_GBK" pitchFamily="2" charset="-122"/>
              </a:endParaRPr>
            </a:p>
          </p:txBody>
        </p:sp>
      </p:grpSp>
      <p:grpSp>
        <p:nvGrpSpPr>
          <p:cNvPr id="99" name="组合 98"/>
          <p:cNvGrpSpPr/>
          <p:nvPr/>
        </p:nvGrpSpPr>
        <p:grpSpPr>
          <a:xfrm>
            <a:off x="5234214" y="2096862"/>
            <a:ext cx="1668414" cy="1668414"/>
            <a:chOff x="5234214" y="2053320"/>
            <a:chExt cx="1668414" cy="1668414"/>
          </a:xfrm>
        </p:grpSpPr>
        <p:grpSp>
          <p:nvGrpSpPr>
            <p:cNvPr id="100" name="组合 99"/>
            <p:cNvGrpSpPr/>
            <p:nvPr/>
          </p:nvGrpSpPr>
          <p:grpSpPr>
            <a:xfrm>
              <a:off x="5234214" y="2053320"/>
              <a:ext cx="1668414" cy="1668414"/>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00"/>
            <p:cNvSpPr txBox="1"/>
            <p:nvPr/>
          </p:nvSpPr>
          <p:spPr>
            <a:xfrm>
              <a:off x="5591368" y="2687472"/>
              <a:ext cx="954107" cy="400110"/>
            </a:xfrm>
            <a:prstGeom prst="rect">
              <a:avLst/>
            </a:prstGeom>
            <a:noFill/>
          </p:spPr>
          <p:txBody>
            <a:bodyPr wrap="none" rtlCol="0">
              <a:spAutoFit/>
            </a:bodyPr>
            <a:lstStyle/>
            <a:p>
              <a:r>
                <a:rPr lang="zh-CN" altLang="en-US" sz="2000" dirty="0" smtClean="0">
                  <a:solidFill>
                    <a:srgbClr val="C00000"/>
                  </a:solidFill>
                  <a:latin typeface="方正兰亭细黑_GBK" pitchFamily="2" charset="-122"/>
                  <a:ea typeface="方正兰亭细黑_GBK" pitchFamily="2" charset="-122"/>
                </a:rPr>
                <a:t>措施三</a:t>
              </a:r>
              <a:endParaRPr lang="zh-CN" altLang="en-US" sz="2000" dirty="0">
                <a:solidFill>
                  <a:srgbClr val="C00000"/>
                </a:solidFill>
                <a:latin typeface="方正兰亭细黑_GBK" pitchFamily="2" charset="-122"/>
                <a:ea typeface="方正兰亭细黑_GBK" pitchFamily="2" charset="-122"/>
              </a:endParaRPr>
            </a:p>
          </p:txBody>
        </p:sp>
      </p:grpSp>
      <p:grpSp>
        <p:nvGrpSpPr>
          <p:cNvPr id="104" name="组合 103"/>
          <p:cNvGrpSpPr/>
          <p:nvPr/>
        </p:nvGrpSpPr>
        <p:grpSpPr>
          <a:xfrm>
            <a:off x="2198327" y="2090113"/>
            <a:ext cx="1668414" cy="1668414"/>
            <a:chOff x="2198327" y="2046571"/>
            <a:chExt cx="1668414" cy="1668414"/>
          </a:xfrm>
        </p:grpSpPr>
        <p:grpSp>
          <p:nvGrpSpPr>
            <p:cNvPr id="105" name="组合 104"/>
            <p:cNvGrpSpPr/>
            <p:nvPr/>
          </p:nvGrpSpPr>
          <p:grpSpPr>
            <a:xfrm>
              <a:off x="2198327" y="2046571"/>
              <a:ext cx="1668414" cy="1668414"/>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TextBox 105"/>
            <p:cNvSpPr txBox="1"/>
            <p:nvPr/>
          </p:nvSpPr>
          <p:spPr>
            <a:xfrm>
              <a:off x="2555481" y="2680723"/>
              <a:ext cx="954107" cy="400110"/>
            </a:xfrm>
            <a:prstGeom prst="rect">
              <a:avLst/>
            </a:prstGeom>
            <a:noFill/>
          </p:spPr>
          <p:txBody>
            <a:bodyPr wrap="none" rtlCol="0">
              <a:spAutoFit/>
            </a:bodyPr>
            <a:lstStyle/>
            <a:p>
              <a:r>
                <a:rPr lang="zh-CN" altLang="en-US" sz="2000" dirty="0" smtClean="0">
                  <a:solidFill>
                    <a:srgbClr val="C00000"/>
                  </a:solidFill>
                  <a:latin typeface="方正兰亭细黑_GBK" pitchFamily="2" charset="-122"/>
                  <a:ea typeface="方正兰亭细黑_GBK" pitchFamily="2" charset="-122"/>
                </a:rPr>
                <a:t>措施二</a:t>
              </a:r>
              <a:endParaRPr lang="zh-CN" altLang="en-US" sz="2000" dirty="0">
                <a:solidFill>
                  <a:srgbClr val="C00000"/>
                </a:solidFill>
                <a:latin typeface="方正兰亭细黑_GBK" pitchFamily="2" charset="-122"/>
                <a:ea typeface="方正兰亭细黑_GBK" pitchFamily="2" charset="-122"/>
              </a:endParaRPr>
            </a:p>
          </p:txBody>
        </p:sp>
      </p:grpSp>
      <p:grpSp>
        <p:nvGrpSpPr>
          <p:cNvPr id="109" name="组合 108"/>
          <p:cNvGrpSpPr/>
          <p:nvPr/>
        </p:nvGrpSpPr>
        <p:grpSpPr>
          <a:xfrm>
            <a:off x="3481448" y="2381591"/>
            <a:ext cx="2181104" cy="2181104"/>
            <a:chOff x="3481448" y="2338049"/>
            <a:chExt cx="2181104" cy="2181104"/>
          </a:xfrm>
        </p:grpSpPr>
        <p:grpSp>
          <p:nvGrpSpPr>
            <p:cNvPr id="110" name="组合 10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2" y="760412"/>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TextBox 110"/>
            <p:cNvSpPr txBox="1"/>
            <p:nvPr/>
          </p:nvSpPr>
          <p:spPr>
            <a:xfrm>
              <a:off x="3941057" y="3166990"/>
              <a:ext cx="1261884" cy="523220"/>
            </a:xfrm>
            <a:prstGeom prst="rect">
              <a:avLst/>
            </a:prstGeom>
            <a:noFill/>
          </p:spPr>
          <p:txBody>
            <a:bodyPr wrap="none" rtlCol="0">
              <a:spAutoFit/>
            </a:bodyPr>
            <a:lstStyle/>
            <a:p>
              <a:r>
                <a:rPr lang="zh-CN" altLang="en-US" sz="2800" dirty="0" smtClean="0">
                  <a:solidFill>
                    <a:srgbClr val="C00000"/>
                  </a:solidFill>
                  <a:latin typeface="方正兰亭细黑_GBK" pitchFamily="2" charset="-122"/>
                  <a:ea typeface="方正兰亭细黑_GBK" pitchFamily="2" charset="-122"/>
                </a:rPr>
                <a:t>措施一</a:t>
              </a:r>
              <a:endParaRPr lang="zh-CN" altLang="en-US" sz="2800" dirty="0">
                <a:solidFill>
                  <a:srgbClr val="C00000"/>
                </a:solidFill>
                <a:latin typeface="方正兰亭细黑_GBK" pitchFamily="2" charset="-122"/>
                <a:ea typeface="方正兰亭细黑_GBK" pitchFamily="2" charset="-122"/>
              </a:endParaRPr>
            </a:p>
          </p:txBody>
        </p:sp>
      </p:grpSp>
      <p:sp>
        <p:nvSpPr>
          <p:cNvPr id="114" name="TextBox 11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51661967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14:presetBounceEnd="40000">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14:bounceEnd="40000">
                                          <p:cBhvr additive="base">
                                            <p:cTn id="32" dur="500" fill="hold"/>
                                            <p:tgtEl>
                                              <p:spTgt spid="109"/>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14:presetBounceEnd="40000">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14:bounceEnd="40000">
                                          <p:cBhvr additive="base">
                                            <p:cTn id="37"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14:presetBounceEnd="40000">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14:bounceEnd="40000">
                                          <p:cBhvr additive="base">
                                            <p:cTn id="41"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14:presetBounceEnd="40000">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14:bounceEnd="40000">
                                          <p:cBhvr additive="base">
                                            <p:cTn id="46" dur="500" fill="hold"/>
                                            <p:tgtEl>
                                              <p:spTgt spid="88"/>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14:presetBounceEnd="40000">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14:bounceEnd="40000">
                                          <p:cBhvr additive="base">
                                            <p:cTn id="50"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additive="base">
                                            <p:cTn id="32" dur="500" fill="hold"/>
                                            <p:tgtEl>
                                              <p:spTgt spid="109"/>
                                            </p:tgtEl>
                                            <p:attrNameLst>
                                              <p:attrName>ppt_x</p:attrName>
                                            </p:attrNameLst>
                                          </p:cBhvr>
                                          <p:tavLst>
                                            <p:tav tm="0">
                                              <p:val>
                                                <p:strVal val="#ppt_x"/>
                                              </p:val>
                                            </p:tav>
                                            <p:tav tm="100000">
                                              <p:val>
                                                <p:strVal val="#ppt_x"/>
                                              </p:val>
                                            </p:tav>
                                          </p:tavLst>
                                        </p:anim>
                                        <p:anim calcmode="lin" valueType="num">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cBhvr additive="base">
                                            <p:cTn id="41" dur="500" fill="hold"/>
                                            <p:tgtEl>
                                              <p:spTgt spid="99"/>
                                            </p:tgtEl>
                                            <p:attrNameLst>
                                              <p:attrName>ppt_x</p:attrName>
                                            </p:attrNameLst>
                                          </p:cBhvr>
                                          <p:tavLst>
                                            <p:tav tm="0">
                                              <p:val>
                                                <p:strVal val="#ppt_x"/>
                                              </p:val>
                                            </p:tav>
                                            <p:tav tm="100000">
                                              <p:val>
                                                <p:strVal val="#ppt_x"/>
                                              </p:val>
                                            </p:tav>
                                          </p:tavLst>
                                        </p:anim>
                                        <p:anim calcmode="lin" valueType="num">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additive="base">
                                            <p:cTn id="46" dur="500" fill="hold"/>
                                            <p:tgtEl>
                                              <p:spTgt spid="88"/>
                                            </p:tgtEl>
                                            <p:attrNameLst>
                                              <p:attrName>ppt_x</p:attrName>
                                            </p:attrNameLst>
                                          </p:cBhvr>
                                          <p:tavLst>
                                            <p:tav tm="0">
                                              <p:val>
                                                <p:strVal val="#ppt_x"/>
                                              </p:val>
                                            </p:tav>
                                            <p:tav tm="100000">
                                              <p:val>
                                                <p:strVal val="#ppt_x"/>
                                              </p:val>
                                            </p:tav>
                                          </p:tavLst>
                                        </p:anim>
                                        <p:anim calcmode="lin" valueType="num">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additive="base">
                                            <p:cTn id="50" dur="500" fill="hold"/>
                                            <p:tgtEl>
                                              <p:spTgt spid="93"/>
                                            </p:tgtEl>
                                            <p:attrNameLst>
                                              <p:attrName>ppt_x</p:attrName>
                                            </p:attrNameLst>
                                          </p:cBhvr>
                                          <p:tavLst>
                                            <p:tav tm="0">
                                              <p:val>
                                                <p:strVal val="#ppt_x"/>
                                              </p:val>
                                            </p:tav>
                                            <p:tav tm="100000">
                                              <p:val>
                                                <p:strVal val="#ppt_x"/>
                                              </p:val>
                                            </p:tav>
                                          </p:tavLst>
                                        </p:anim>
                                        <p:anim calcmode="lin" valueType="num">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3608" y="1565803"/>
            <a:ext cx="2011893" cy="2011893"/>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26969" y="34478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04729" y="3571714"/>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78432" y="33770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411193" y="3498702"/>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52192" y="32590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44941" y="330230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81911" y="343372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644843" y="142157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4" name="直接连接符 13"/>
          <p:cNvCxnSpPr/>
          <p:nvPr/>
        </p:nvCxnSpPr>
        <p:spPr>
          <a:xfrm>
            <a:off x="3638595" y="15882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4843" y="1927596"/>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7" name="直接连接符 16"/>
          <p:cNvCxnSpPr/>
          <p:nvPr/>
        </p:nvCxnSpPr>
        <p:spPr>
          <a:xfrm>
            <a:off x="3638595" y="209430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4843" y="2431652"/>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0" name="直接连接符 19"/>
          <p:cNvCxnSpPr/>
          <p:nvPr/>
        </p:nvCxnSpPr>
        <p:spPr>
          <a:xfrm>
            <a:off x="3638595" y="259836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843" y="2935708"/>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3" name="直接连接符 22"/>
          <p:cNvCxnSpPr/>
          <p:nvPr/>
        </p:nvCxnSpPr>
        <p:spPr>
          <a:xfrm>
            <a:off x="3638595" y="3102421"/>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4843" y="343976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6" name="直接连接符 25"/>
          <p:cNvCxnSpPr/>
          <p:nvPr/>
        </p:nvCxnSpPr>
        <p:spPr>
          <a:xfrm>
            <a:off x="3638595" y="360647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44843" y="3943820"/>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9" name="直接连接符 28"/>
          <p:cNvCxnSpPr/>
          <p:nvPr/>
        </p:nvCxnSpPr>
        <p:spPr>
          <a:xfrm>
            <a:off x="3638595" y="411053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427015" y="145090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31" name="椭圆 30"/>
          <p:cNvSpPr/>
          <p:nvPr/>
        </p:nvSpPr>
        <p:spPr>
          <a:xfrm>
            <a:off x="3147794" y="3072585"/>
            <a:ext cx="167224" cy="167224"/>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942895" y="3190313"/>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425919" y="195298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36" name="椭圆 35"/>
          <p:cNvSpPr/>
          <p:nvPr/>
        </p:nvSpPr>
        <p:spPr>
          <a:xfrm>
            <a:off x="3425730" y="24629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37" name="椭圆 36"/>
          <p:cNvSpPr/>
          <p:nvPr/>
        </p:nvSpPr>
        <p:spPr>
          <a:xfrm>
            <a:off x="3424634" y="29650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38" name="椭圆 37"/>
          <p:cNvSpPr/>
          <p:nvPr/>
        </p:nvSpPr>
        <p:spPr>
          <a:xfrm>
            <a:off x="3427060" y="346728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39" name="椭圆 38"/>
          <p:cNvSpPr/>
          <p:nvPr/>
        </p:nvSpPr>
        <p:spPr>
          <a:xfrm>
            <a:off x="3425964" y="396937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42" name="TextBox 41"/>
          <p:cNvSpPr txBox="1"/>
          <p:nvPr/>
        </p:nvSpPr>
        <p:spPr>
          <a:xfrm>
            <a:off x="1381102" y="2417860"/>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000" b="1" dirty="0" smtClean="0">
                <a:solidFill>
                  <a:srgbClr val="C00000"/>
                </a:solidFill>
              </a:rPr>
              <a:t>参考文献</a:t>
            </a:r>
            <a:endParaRPr lang="en-US" altLang="zh-CN" sz="2000" b="1" dirty="0">
              <a:solidFill>
                <a:srgbClr val="C00000"/>
              </a:solidFill>
            </a:endParaRPr>
          </a:p>
        </p:txBody>
      </p:sp>
      <p:cxnSp>
        <p:nvCxnSpPr>
          <p:cNvPr id="34" name="直接连接符 3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参考文献</a:t>
            </a:r>
            <a:endParaRPr lang="zh-CN" altLang="en-US" sz="2000" spc="300" dirty="0">
              <a:latin typeface="方正兰亭细黑_GBK" pitchFamily="2" charset="-122"/>
              <a:ea typeface="方正兰亭细黑_GBK" pitchFamily="2" charset="-122"/>
            </a:endParaRPr>
          </a:p>
        </p:txBody>
      </p:sp>
      <p:sp>
        <p:nvSpPr>
          <p:cNvPr id="43" name="TextBox 42"/>
          <p:cNvSpPr txBox="1"/>
          <p:nvPr/>
        </p:nvSpPr>
        <p:spPr>
          <a:xfrm>
            <a:off x="2925650" y="267886"/>
            <a:ext cx="1101585"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Reference</a:t>
            </a:r>
            <a:endParaRPr lang="zh-CN" altLang="en-US" sz="1600" dirty="0">
              <a:solidFill>
                <a:srgbClr val="C00000"/>
              </a:solidFill>
              <a:latin typeface="Kozuka Gothic Pro R" pitchFamily="34" charset="-128"/>
              <a:ea typeface="Kozuka Gothic Pro R" pitchFamily="34" charset="-128"/>
            </a:endParaRPr>
          </a:p>
        </p:txBody>
      </p:sp>
      <p:cxnSp>
        <p:nvCxnSpPr>
          <p:cNvPr id="44" name="直接连接符 43"/>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9600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300"/>
                                        <p:tgtEl>
                                          <p:spTgt spid="40"/>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p:tgtEl>
                                          <p:spTgt spid="41"/>
                                        </p:tgtEl>
                                        <p:attrNameLst>
                                          <p:attrName>ppt_x</p:attrName>
                                        </p:attrNameLst>
                                      </p:cBhvr>
                                      <p:tavLst>
                                        <p:tav tm="0">
                                          <p:val>
                                            <p:strVal val="#ppt_x-#ppt_w*1.125000"/>
                                          </p:val>
                                        </p:tav>
                                        <p:tav tm="100000">
                                          <p:val>
                                            <p:strVal val="#ppt_x"/>
                                          </p:val>
                                        </p:tav>
                                      </p:tavLst>
                                    </p:anim>
                                    <p:animEffect transition="in" filter="wipe(right)">
                                      <p:cBhvr>
                                        <p:cTn id="16" dur="500"/>
                                        <p:tgtEl>
                                          <p:spTgt spid="41"/>
                                        </p:tgtEl>
                                      </p:cBhvr>
                                    </p:animEffect>
                                  </p:childTnLst>
                                </p:cTn>
                              </p:par>
                              <p:par>
                                <p:cTn id="17" presetID="1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p:tgtEl>
                                          <p:spTgt spid="44"/>
                                        </p:tgtEl>
                                        <p:attrNameLst>
                                          <p:attrName>ppt_x</p:attrName>
                                        </p:attrNameLst>
                                      </p:cBhvr>
                                      <p:tavLst>
                                        <p:tav tm="0">
                                          <p:val>
                                            <p:strVal val="#ppt_x-#ppt_w*1.125000"/>
                                          </p:val>
                                        </p:tav>
                                        <p:tav tm="100000">
                                          <p:val>
                                            <p:strVal val="#ppt_x"/>
                                          </p:val>
                                        </p:tav>
                                      </p:tavLst>
                                    </p:anim>
                                    <p:animEffect transition="in" filter="wipe(right)">
                                      <p:cBhvr>
                                        <p:cTn id="20" dur="500"/>
                                        <p:tgtEl>
                                          <p:spTgt spid="44"/>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p:tgtEl>
                                          <p:spTgt spid="43"/>
                                        </p:tgtEl>
                                        <p:attrNameLst>
                                          <p:attrName>ppt_x</p:attrName>
                                        </p:attrNameLst>
                                      </p:cBhvr>
                                      <p:tavLst>
                                        <p:tav tm="0">
                                          <p:val>
                                            <p:strVal val="#ppt_x-#ppt_w*1.125000"/>
                                          </p:val>
                                        </p:tav>
                                        <p:tav tm="100000">
                                          <p:val>
                                            <p:strVal val="#ppt_x"/>
                                          </p:val>
                                        </p:tav>
                                      </p:tavLst>
                                    </p:anim>
                                    <p:animEffect transition="in" filter="wipe(right)">
                                      <p:cBhvr>
                                        <p:cTn id="24" dur="500"/>
                                        <p:tgtEl>
                                          <p:spTgt spid="43"/>
                                        </p:tgtEl>
                                      </p:cBhvr>
                                    </p:animEffect>
                                  </p:childTnLst>
                                </p:cTn>
                              </p:par>
                            </p:childTnLst>
                          </p:cTn>
                        </p:par>
                        <p:par>
                          <p:cTn id="25" fill="hold">
                            <p:stCondLst>
                              <p:cond delay="11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500"/>
                                        <p:tgtEl>
                                          <p:spTgt spid="2"/>
                                        </p:tgtEl>
                                      </p:cBhvr>
                                    </p:animEffect>
                                    <p:anim calcmode="lin" valueType="num">
                                      <p:cBhvr>
                                        <p:cTn id="29" dur="1500" fill="hold"/>
                                        <p:tgtEl>
                                          <p:spTgt spid="2"/>
                                        </p:tgtEl>
                                        <p:attrNameLst>
                                          <p:attrName>ppt_x</p:attrName>
                                        </p:attrNameLst>
                                      </p:cBhvr>
                                      <p:tavLst>
                                        <p:tav tm="0">
                                          <p:val>
                                            <p:strVal val="#ppt_x"/>
                                          </p:val>
                                        </p:tav>
                                        <p:tav tm="100000">
                                          <p:val>
                                            <p:strVal val="#ppt_x"/>
                                          </p:val>
                                        </p:tav>
                                      </p:tavLst>
                                    </p:anim>
                                    <p:anim calcmode="lin" valueType="num">
                                      <p:cBhvr>
                                        <p:cTn id="30" dur="1500" fill="hold"/>
                                        <p:tgtEl>
                                          <p:spTgt spid="2"/>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4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4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childTnLst>
                                </p:cTn>
                              </p:par>
                            </p:childTnLst>
                          </p:cTn>
                        </p:par>
                        <p:par>
                          <p:cTn id="66" fill="hold">
                            <p:stCondLst>
                              <p:cond delay="2600"/>
                            </p:stCondLst>
                            <p:childTnLst>
                              <p:par>
                                <p:cTn id="67" presetID="53" presetClass="entr" presetSubtype="16"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childTnLst>
                          </p:cTn>
                        </p:par>
                        <p:par>
                          <p:cTn id="72" fill="hold">
                            <p:stCondLst>
                              <p:cond delay="3100"/>
                            </p:stCondLst>
                            <p:childTnLst>
                              <p:par>
                                <p:cTn id="73" presetID="53" presetClass="entr" presetSubtype="16"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p:cTn id="75" dur="500" fill="hold"/>
                                        <p:tgtEl>
                                          <p:spTgt spid="30"/>
                                        </p:tgtEl>
                                        <p:attrNameLst>
                                          <p:attrName>ppt_w</p:attrName>
                                        </p:attrNameLst>
                                      </p:cBhvr>
                                      <p:tavLst>
                                        <p:tav tm="0">
                                          <p:val>
                                            <p:fltVal val="0"/>
                                          </p:val>
                                        </p:tav>
                                        <p:tav tm="100000">
                                          <p:val>
                                            <p:strVal val="#ppt_w"/>
                                          </p:val>
                                        </p:tav>
                                      </p:tavLst>
                                    </p:anim>
                                    <p:anim calcmode="lin" valueType="num">
                                      <p:cBhvr>
                                        <p:cTn id="76" dur="500" fill="hold"/>
                                        <p:tgtEl>
                                          <p:spTgt spid="30"/>
                                        </p:tgtEl>
                                        <p:attrNameLst>
                                          <p:attrName>ppt_h</p:attrName>
                                        </p:attrNameLst>
                                      </p:cBhvr>
                                      <p:tavLst>
                                        <p:tav tm="0">
                                          <p:val>
                                            <p:fltVal val="0"/>
                                          </p:val>
                                        </p:tav>
                                        <p:tav tm="100000">
                                          <p:val>
                                            <p:strVal val="#ppt_h"/>
                                          </p:val>
                                        </p:tav>
                                      </p:tavLst>
                                    </p:anim>
                                    <p:animEffect transition="in" filter="fade">
                                      <p:cBhvr>
                                        <p:cTn id="77" dur="500"/>
                                        <p:tgtEl>
                                          <p:spTgt spid="30"/>
                                        </p:tgtEl>
                                      </p:cBhvr>
                                    </p:animEffect>
                                  </p:childTnLst>
                                </p:cTn>
                              </p:par>
                              <p:par>
                                <p:cTn id="78" presetID="53" presetClass="entr" presetSubtype="16" fill="hold" grpId="0" nodeType="withEffect">
                                  <p:stCondLst>
                                    <p:cond delay="100"/>
                                  </p:stCondLst>
                                  <p:childTnLst>
                                    <p:set>
                                      <p:cBhvr>
                                        <p:cTn id="79" dur="1" fill="hold">
                                          <p:stCondLst>
                                            <p:cond delay="0"/>
                                          </p:stCondLst>
                                        </p:cTn>
                                        <p:tgtEl>
                                          <p:spTgt spid="31"/>
                                        </p:tgtEl>
                                        <p:attrNameLst>
                                          <p:attrName>style.visibility</p:attrName>
                                        </p:attrNameLst>
                                      </p:cBhvr>
                                      <p:to>
                                        <p:strVal val="visible"/>
                                      </p:to>
                                    </p:set>
                                    <p:anim calcmode="lin" valueType="num">
                                      <p:cBhvr>
                                        <p:cTn id="80" dur="500" fill="hold"/>
                                        <p:tgtEl>
                                          <p:spTgt spid="31"/>
                                        </p:tgtEl>
                                        <p:attrNameLst>
                                          <p:attrName>ppt_w</p:attrName>
                                        </p:attrNameLst>
                                      </p:cBhvr>
                                      <p:tavLst>
                                        <p:tav tm="0">
                                          <p:val>
                                            <p:fltVal val="0"/>
                                          </p:val>
                                        </p:tav>
                                        <p:tav tm="100000">
                                          <p:val>
                                            <p:strVal val="#ppt_w"/>
                                          </p:val>
                                        </p:tav>
                                      </p:tavLst>
                                    </p:anim>
                                    <p:anim calcmode="lin" valueType="num">
                                      <p:cBhvr>
                                        <p:cTn id="81" dur="500" fill="hold"/>
                                        <p:tgtEl>
                                          <p:spTgt spid="31"/>
                                        </p:tgtEl>
                                        <p:attrNameLst>
                                          <p:attrName>ppt_h</p:attrName>
                                        </p:attrNameLst>
                                      </p:cBhvr>
                                      <p:tavLst>
                                        <p:tav tm="0">
                                          <p:val>
                                            <p:fltVal val="0"/>
                                          </p:val>
                                        </p:tav>
                                        <p:tav tm="100000">
                                          <p:val>
                                            <p:strVal val="#ppt_h"/>
                                          </p:val>
                                        </p:tav>
                                      </p:tavLst>
                                    </p:anim>
                                    <p:animEffect transition="in" filter="fade">
                                      <p:cBhvr>
                                        <p:cTn id="82" dur="500"/>
                                        <p:tgtEl>
                                          <p:spTgt spid="31"/>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2"/>
                                        </p:tgtEl>
                                        <p:attrNameLst>
                                          <p:attrName>style.visibility</p:attrName>
                                        </p:attrNameLst>
                                      </p:cBhvr>
                                      <p:to>
                                        <p:strVal val="visible"/>
                                      </p:to>
                                    </p:set>
                                    <p:anim calcmode="lin" valueType="num">
                                      <p:cBhvr>
                                        <p:cTn id="85" dur="500" fill="hold"/>
                                        <p:tgtEl>
                                          <p:spTgt spid="32"/>
                                        </p:tgtEl>
                                        <p:attrNameLst>
                                          <p:attrName>ppt_w</p:attrName>
                                        </p:attrNameLst>
                                      </p:cBhvr>
                                      <p:tavLst>
                                        <p:tav tm="0">
                                          <p:val>
                                            <p:fltVal val="0"/>
                                          </p:val>
                                        </p:tav>
                                        <p:tav tm="100000">
                                          <p:val>
                                            <p:strVal val="#ppt_w"/>
                                          </p:val>
                                        </p:tav>
                                      </p:tavLst>
                                    </p:anim>
                                    <p:anim calcmode="lin" valueType="num">
                                      <p:cBhvr>
                                        <p:cTn id="86" dur="500" fill="hold"/>
                                        <p:tgtEl>
                                          <p:spTgt spid="32"/>
                                        </p:tgtEl>
                                        <p:attrNameLst>
                                          <p:attrName>ppt_h</p:attrName>
                                        </p:attrNameLst>
                                      </p:cBhvr>
                                      <p:tavLst>
                                        <p:tav tm="0">
                                          <p:val>
                                            <p:fltVal val="0"/>
                                          </p:val>
                                        </p:tav>
                                        <p:tav tm="100000">
                                          <p:val>
                                            <p:strVal val="#ppt_h"/>
                                          </p:val>
                                        </p:tav>
                                      </p:tavLst>
                                    </p:anim>
                                    <p:animEffect transition="in" filter="fade">
                                      <p:cBhvr>
                                        <p:cTn id="87" dur="500"/>
                                        <p:tgtEl>
                                          <p:spTgt spid="32"/>
                                        </p:tgtEl>
                                      </p:cBhvr>
                                    </p:animEffect>
                                  </p:childTnLst>
                                </p:cTn>
                              </p:par>
                              <p:par>
                                <p:cTn id="88" presetID="53" presetClass="entr" presetSubtype="16" fill="hold" grpId="0" nodeType="withEffect">
                                  <p:stCondLst>
                                    <p:cond delay="300"/>
                                  </p:stCondLst>
                                  <p:childTnLst>
                                    <p:set>
                                      <p:cBhvr>
                                        <p:cTn id="89" dur="1" fill="hold">
                                          <p:stCondLst>
                                            <p:cond delay="0"/>
                                          </p:stCondLst>
                                        </p:cTn>
                                        <p:tgtEl>
                                          <p:spTgt spid="35"/>
                                        </p:tgtEl>
                                        <p:attrNameLst>
                                          <p:attrName>style.visibility</p:attrName>
                                        </p:attrNameLst>
                                      </p:cBhvr>
                                      <p:to>
                                        <p:strVal val="visible"/>
                                      </p:to>
                                    </p:set>
                                    <p:anim calcmode="lin" valueType="num">
                                      <p:cBhvr>
                                        <p:cTn id="90" dur="500" fill="hold"/>
                                        <p:tgtEl>
                                          <p:spTgt spid="35"/>
                                        </p:tgtEl>
                                        <p:attrNameLst>
                                          <p:attrName>ppt_w</p:attrName>
                                        </p:attrNameLst>
                                      </p:cBhvr>
                                      <p:tavLst>
                                        <p:tav tm="0">
                                          <p:val>
                                            <p:fltVal val="0"/>
                                          </p:val>
                                        </p:tav>
                                        <p:tav tm="100000">
                                          <p:val>
                                            <p:strVal val="#ppt_w"/>
                                          </p:val>
                                        </p:tav>
                                      </p:tavLst>
                                    </p:anim>
                                    <p:anim calcmode="lin" valueType="num">
                                      <p:cBhvr>
                                        <p:cTn id="91" dur="500" fill="hold"/>
                                        <p:tgtEl>
                                          <p:spTgt spid="35"/>
                                        </p:tgtEl>
                                        <p:attrNameLst>
                                          <p:attrName>ppt_h</p:attrName>
                                        </p:attrNameLst>
                                      </p:cBhvr>
                                      <p:tavLst>
                                        <p:tav tm="0">
                                          <p:val>
                                            <p:fltVal val="0"/>
                                          </p:val>
                                        </p:tav>
                                        <p:tav tm="100000">
                                          <p:val>
                                            <p:strVal val="#ppt_h"/>
                                          </p:val>
                                        </p:tav>
                                      </p:tavLst>
                                    </p:anim>
                                    <p:animEffect transition="in" filter="fade">
                                      <p:cBhvr>
                                        <p:cTn id="92" dur="500"/>
                                        <p:tgtEl>
                                          <p:spTgt spid="35"/>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36"/>
                                        </p:tgtEl>
                                        <p:attrNameLst>
                                          <p:attrName>style.visibility</p:attrName>
                                        </p:attrNameLst>
                                      </p:cBhvr>
                                      <p:to>
                                        <p:strVal val="visible"/>
                                      </p:to>
                                    </p:set>
                                    <p:anim calcmode="lin" valueType="num">
                                      <p:cBhvr>
                                        <p:cTn id="95" dur="500" fill="hold"/>
                                        <p:tgtEl>
                                          <p:spTgt spid="36"/>
                                        </p:tgtEl>
                                        <p:attrNameLst>
                                          <p:attrName>ppt_w</p:attrName>
                                        </p:attrNameLst>
                                      </p:cBhvr>
                                      <p:tavLst>
                                        <p:tav tm="0">
                                          <p:val>
                                            <p:fltVal val="0"/>
                                          </p:val>
                                        </p:tav>
                                        <p:tav tm="100000">
                                          <p:val>
                                            <p:strVal val="#ppt_w"/>
                                          </p:val>
                                        </p:tav>
                                      </p:tavLst>
                                    </p:anim>
                                    <p:anim calcmode="lin" valueType="num">
                                      <p:cBhvr>
                                        <p:cTn id="96" dur="500" fill="hold"/>
                                        <p:tgtEl>
                                          <p:spTgt spid="36"/>
                                        </p:tgtEl>
                                        <p:attrNameLst>
                                          <p:attrName>ppt_h</p:attrName>
                                        </p:attrNameLst>
                                      </p:cBhvr>
                                      <p:tavLst>
                                        <p:tav tm="0">
                                          <p:val>
                                            <p:fltVal val="0"/>
                                          </p:val>
                                        </p:tav>
                                        <p:tav tm="100000">
                                          <p:val>
                                            <p:strVal val="#ppt_h"/>
                                          </p:val>
                                        </p:tav>
                                      </p:tavLst>
                                    </p:anim>
                                    <p:animEffect transition="in" filter="fade">
                                      <p:cBhvr>
                                        <p:cTn id="97" dur="500"/>
                                        <p:tgtEl>
                                          <p:spTgt spid="36"/>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37"/>
                                        </p:tgtEl>
                                        <p:attrNameLst>
                                          <p:attrName>style.visibility</p:attrName>
                                        </p:attrNameLst>
                                      </p:cBhvr>
                                      <p:to>
                                        <p:strVal val="visible"/>
                                      </p:to>
                                    </p:set>
                                    <p:anim calcmode="lin" valueType="num">
                                      <p:cBhvr>
                                        <p:cTn id="100" dur="500" fill="hold"/>
                                        <p:tgtEl>
                                          <p:spTgt spid="37"/>
                                        </p:tgtEl>
                                        <p:attrNameLst>
                                          <p:attrName>ppt_w</p:attrName>
                                        </p:attrNameLst>
                                      </p:cBhvr>
                                      <p:tavLst>
                                        <p:tav tm="0">
                                          <p:val>
                                            <p:fltVal val="0"/>
                                          </p:val>
                                        </p:tav>
                                        <p:tav tm="100000">
                                          <p:val>
                                            <p:strVal val="#ppt_w"/>
                                          </p:val>
                                        </p:tav>
                                      </p:tavLst>
                                    </p:anim>
                                    <p:anim calcmode="lin" valueType="num">
                                      <p:cBhvr>
                                        <p:cTn id="101" dur="500" fill="hold"/>
                                        <p:tgtEl>
                                          <p:spTgt spid="37"/>
                                        </p:tgtEl>
                                        <p:attrNameLst>
                                          <p:attrName>ppt_h</p:attrName>
                                        </p:attrNameLst>
                                      </p:cBhvr>
                                      <p:tavLst>
                                        <p:tav tm="0">
                                          <p:val>
                                            <p:fltVal val="0"/>
                                          </p:val>
                                        </p:tav>
                                        <p:tav tm="100000">
                                          <p:val>
                                            <p:strVal val="#ppt_h"/>
                                          </p:val>
                                        </p:tav>
                                      </p:tavLst>
                                    </p:anim>
                                    <p:animEffect transition="in" filter="fade">
                                      <p:cBhvr>
                                        <p:cTn id="102" dur="500"/>
                                        <p:tgtEl>
                                          <p:spTgt spid="37"/>
                                        </p:tgtEl>
                                      </p:cBhvr>
                                    </p:animEffect>
                                  </p:childTnLst>
                                </p:cTn>
                              </p:par>
                              <p:par>
                                <p:cTn id="103" presetID="53" presetClass="entr" presetSubtype="16" fill="hold" grpId="0" nodeType="withEffect">
                                  <p:stCondLst>
                                    <p:cond delay="60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500" fill="hold"/>
                                        <p:tgtEl>
                                          <p:spTgt spid="38"/>
                                        </p:tgtEl>
                                        <p:attrNameLst>
                                          <p:attrName>ppt_w</p:attrName>
                                        </p:attrNameLst>
                                      </p:cBhvr>
                                      <p:tavLst>
                                        <p:tav tm="0">
                                          <p:val>
                                            <p:fltVal val="0"/>
                                          </p:val>
                                        </p:tav>
                                        <p:tav tm="100000">
                                          <p:val>
                                            <p:strVal val="#ppt_w"/>
                                          </p:val>
                                        </p:tav>
                                      </p:tavLst>
                                    </p:anim>
                                    <p:anim calcmode="lin" valueType="num">
                                      <p:cBhvr>
                                        <p:cTn id="106" dur="500" fill="hold"/>
                                        <p:tgtEl>
                                          <p:spTgt spid="38"/>
                                        </p:tgtEl>
                                        <p:attrNameLst>
                                          <p:attrName>ppt_h</p:attrName>
                                        </p:attrNameLst>
                                      </p:cBhvr>
                                      <p:tavLst>
                                        <p:tav tm="0">
                                          <p:val>
                                            <p:fltVal val="0"/>
                                          </p:val>
                                        </p:tav>
                                        <p:tav tm="100000">
                                          <p:val>
                                            <p:strVal val="#ppt_h"/>
                                          </p:val>
                                        </p:tav>
                                      </p:tavLst>
                                    </p:anim>
                                    <p:animEffect transition="in" filter="fade">
                                      <p:cBhvr>
                                        <p:cTn id="107" dur="500"/>
                                        <p:tgtEl>
                                          <p:spTgt spid="38"/>
                                        </p:tgtEl>
                                      </p:cBhvr>
                                    </p:animEffect>
                                  </p:childTnLst>
                                </p:cTn>
                              </p:par>
                              <p:par>
                                <p:cTn id="108" presetID="53" presetClass="entr" presetSubtype="16" fill="hold" grpId="0" nodeType="withEffect">
                                  <p:stCondLst>
                                    <p:cond delay="700"/>
                                  </p:stCondLst>
                                  <p:childTnLst>
                                    <p:set>
                                      <p:cBhvr>
                                        <p:cTn id="109" dur="1" fill="hold">
                                          <p:stCondLst>
                                            <p:cond delay="0"/>
                                          </p:stCondLst>
                                        </p:cTn>
                                        <p:tgtEl>
                                          <p:spTgt spid="39"/>
                                        </p:tgtEl>
                                        <p:attrNameLst>
                                          <p:attrName>style.visibility</p:attrName>
                                        </p:attrNameLst>
                                      </p:cBhvr>
                                      <p:to>
                                        <p:strVal val="visible"/>
                                      </p:to>
                                    </p:set>
                                    <p:anim calcmode="lin" valueType="num">
                                      <p:cBhvr>
                                        <p:cTn id="110" dur="500" fill="hold"/>
                                        <p:tgtEl>
                                          <p:spTgt spid="39"/>
                                        </p:tgtEl>
                                        <p:attrNameLst>
                                          <p:attrName>ppt_w</p:attrName>
                                        </p:attrNameLst>
                                      </p:cBhvr>
                                      <p:tavLst>
                                        <p:tav tm="0">
                                          <p:val>
                                            <p:fltVal val="0"/>
                                          </p:val>
                                        </p:tav>
                                        <p:tav tm="100000">
                                          <p:val>
                                            <p:strVal val="#ppt_w"/>
                                          </p:val>
                                        </p:tav>
                                      </p:tavLst>
                                    </p:anim>
                                    <p:anim calcmode="lin" valueType="num">
                                      <p:cBhvr>
                                        <p:cTn id="111" dur="500" fill="hold"/>
                                        <p:tgtEl>
                                          <p:spTgt spid="39"/>
                                        </p:tgtEl>
                                        <p:attrNameLst>
                                          <p:attrName>ppt_h</p:attrName>
                                        </p:attrNameLst>
                                      </p:cBhvr>
                                      <p:tavLst>
                                        <p:tav tm="0">
                                          <p:val>
                                            <p:fltVal val="0"/>
                                          </p:val>
                                        </p:tav>
                                        <p:tav tm="100000">
                                          <p:val>
                                            <p:strVal val="#ppt_h"/>
                                          </p:val>
                                        </p:tav>
                                      </p:tavLst>
                                    </p:anim>
                                    <p:animEffect transition="in" filter="fade">
                                      <p:cBhvr>
                                        <p:cTn id="112" dur="500"/>
                                        <p:tgtEl>
                                          <p:spTgt spid="39"/>
                                        </p:tgtEl>
                                      </p:cBhvr>
                                    </p:animEffect>
                                  </p:childTnLst>
                                </p:cTn>
                              </p:par>
                              <p:par>
                                <p:cTn id="113" presetID="22" presetClass="entr" presetSubtype="8" fill="hold" nodeType="withEffect">
                                  <p:stCondLst>
                                    <p:cond delay="800"/>
                                  </p:stCondLst>
                                  <p:childTnLst>
                                    <p:set>
                                      <p:cBhvr>
                                        <p:cTn id="114" dur="1" fill="hold">
                                          <p:stCondLst>
                                            <p:cond delay="0"/>
                                          </p:stCondLst>
                                        </p:cTn>
                                        <p:tgtEl>
                                          <p:spTgt spid="14"/>
                                        </p:tgtEl>
                                        <p:attrNameLst>
                                          <p:attrName>style.visibility</p:attrName>
                                        </p:attrNameLst>
                                      </p:cBhvr>
                                      <p:to>
                                        <p:strVal val="visible"/>
                                      </p:to>
                                    </p:set>
                                    <p:animEffect transition="in" filter="wipe(left)">
                                      <p:cBhvr>
                                        <p:cTn id="115" dur="500"/>
                                        <p:tgtEl>
                                          <p:spTgt spid="14"/>
                                        </p:tgtEl>
                                      </p:cBhvr>
                                    </p:animEffect>
                                  </p:childTnLst>
                                </p:cTn>
                              </p:par>
                              <p:par>
                                <p:cTn id="116" presetID="22" presetClass="entr" presetSubtype="8" fill="hold" nodeType="withEffect">
                                  <p:stCondLst>
                                    <p:cond delay="900"/>
                                  </p:stCondLst>
                                  <p:childTnLst>
                                    <p:set>
                                      <p:cBhvr>
                                        <p:cTn id="117" dur="1" fill="hold">
                                          <p:stCondLst>
                                            <p:cond delay="0"/>
                                          </p:stCondLst>
                                        </p:cTn>
                                        <p:tgtEl>
                                          <p:spTgt spid="17"/>
                                        </p:tgtEl>
                                        <p:attrNameLst>
                                          <p:attrName>style.visibility</p:attrName>
                                        </p:attrNameLst>
                                      </p:cBhvr>
                                      <p:to>
                                        <p:strVal val="visible"/>
                                      </p:to>
                                    </p:set>
                                    <p:animEffect transition="in" filter="wipe(left)">
                                      <p:cBhvr>
                                        <p:cTn id="118" dur="500"/>
                                        <p:tgtEl>
                                          <p:spTgt spid="17"/>
                                        </p:tgtEl>
                                      </p:cBhvr>
                                    </p:animEffect>
                                  </p:childTnLst>
                                </p:cTn>
                              </p:par>
                              <p:par>
                                <p:cTn id="119" presetID="22" presetClass="entr" presetSubtype="8" fill="hold" nodeType="withEffect">
                                  <p:stCondLst>
                                    <p:cond delay="1000"/>
                                  </p:stCondLst>
                                  <p:childTnLst>
                                    <p:set>
                                      <p:cBhvr>
                                        <p:cTn id="120" dur="1" fill="hold">
                                          <p:stCondLst>
                                            <p:cond delay="0"/>
                                          </p:stCondLst>
                                        </p:cTn>
                                        <p:tgtEl>
                                          <p:spTgt spid="20"/>
                                        </p:tgtEl>
                                        <p:attrNameLst>
                                          <p:attrName>style.visibility</p:attrName>
                                        </p:attrNameLst>
                                      </p:cBhvr>
                                      <p:to>
                                        <p:strVal val="visible"/>
                                      </p:to>
                                    </p:set>
                                    <p:animEffect transition="in" filter="wipe(left)">
                                      <p:cBhvr>
                                        <p:cTn id="121" dur="500"/>
                                        <p:tgtEl>
                                          <p:spTgt spid="20"/>
                                        </p:tgtEl>
                                      </p:cBhvr>
                                    </p:animEffect>
                                  </p:childTnLst>
                                </p:cTn>
                              </p:par>
                              <p:par>
                                <p:cTn id="122" presetID="22" presetClass="entr" presetSubtype="8" fill="hold" nodeType="withEffect">
                                  <p:stCondLst>
                                    <p:cond delay="1100"/>
                                  </p:stCondLst>
                                  <p:childTnLst>
                                    <p:set>
                                      <p:cBhvr>
                                        <p:cTn id="123" dur="1" fill="hold">
                                          <p:stCondLst>
                                            <p:cond delay="0"/>
                                          </p:stCondLst>
                                        </p:cTn>
                                        <p:tgtEl>
                                          <p:spTgt spid="23"/>
                                        </p:tgtEl>
                                        <p:attrNameLst>
                                          <p:attrName>style.visibility</p:attrName>
                                        </p:attrNameLst>
                                      </p:cBhvr>
                                      <p:to>
                                        <p:strVal val="visible"/>
                                      </p:to>
                                    </p:set>
                                    <p:animEffect transition="in" filter="wipe(left)">
                                      <p:cBhvr>
                                        <p:cTn id="124" dur="500"/>
                                        <p:tgtEl>
                                          <p:spTgt spid="23"/>
                                        </p:tgtEl>
                                      </p:cBhvr>
                                    </p:animEffect>
                                  </p:childTnLst>
                                </p:cTn>
                              </p:par>
                              <p:par>
                                <p:cTn id="125" presetID="22" presetClass="entr" presetSubtype="8" fill="hold" nodeType="withEffect">
                                  <p:stCondLst>
                                    <p:cond delay="1200"/>
                                  </p:stCondLst>
                                  <p:childTnLst>
                                    <p:set>
                                      <p:cBhvr>
                                        <p:cTn id="126" dur="1" fill="hold">
                                          <p:stCondLst>
                                            <p:cond delay="0"/>
                                          </p:stCondLst>
                                        </p:cTn>
                                        <p:tgtEl>
                                          <p:spTgt spid="26"/>
                                        </p:tgtEl>
                                        <p:attrNameLst>
                                          <p:attrName>style.visibility</p:attrName>
                                        </p:attrNameLst>
                                      </p:cBhvr>
                                      <p:to>
                                        <p:strVal val="visible"/>
                                      </p:to>
                                    </p:set>
                                    <p:animEffect transition="in" filter="wipe(left)">
                                      <p:cBhvr>
                                        <p:cTn id="127" dur="500"/>
                                        <p:tgtEl>
                                          <p:spTgt spid="26"/>
                                        </p:tgtEl>
                                      </p:cBhvr>
                                    </p:animEffect>
                                  </p:childTnLst>
                                </p:cTn>
                              </p:par>
                              <p:par>
                                <p:cTn id="128" presetID="22" presetClass="entr" presetSubtype="8" fill="hold" nodeType="withEffect">
                                  <p:stCondLst>
                                    <p:cond delay="1300"/>
                                  </p:stCondLst>
                                  <p:childTnLst>
                                    <p:set>
                                      <p:cBhvr>
                                        <p:cTn id="129" dur="1" fill="hold">
                                          <p:stCondLst>
                                            <p:cond delay="0"/>
                                          </p:stCondLst>
                                        </p:cTn>
                                        <p:tgtEl>
                                          <p:spTgt spid="29"/>
                                        </p:tgtEl>
                                        <p:attrNameLst>
                                          <p:attrName>style.visibility</p:attrName>
                                        </p:attrNameLst>
                                      </p:cBhvr>
                                      <p:to>
                                        <p:strVal val="visible"/>
                                      </p:to>
                                    </p:set>
                                    <p:animEffect transition="in" filter="wipe(left)">
                                      <p:cBhvr>
                                        <p:cTn id="130" dur="500"/>
                                        <p:tgtEl>
                                          <p:spTgt spid="29"/>
                                        </p:tgtEl>
                                      </p:cBhvr>
                                    </p:animEffect>
                                  </p:childTnLst>
                                </p:cTn>
                              </p:par>
                              <p:par>
                                <p:cTn id="131" presetID="22" presetClass="entr" presetSubtype="8" fill="hold" grpId="0" nodeType="withEffect">
                                  <p:stCondLst>
                                    <p:cond delay="1400"/>
                                  </p:stCondLst>
                                  <p:childTnLst>
                                    <p:set>
                                      <p:cBhvr>
                                        <p:cTn id="132" dur="1" fill="hold">
                                          <p:stCondLst>
                                            <p:cond delay="0"/>
                                          </p:stCondLst>
                                        </p:cTn>
                                        <p:tgtEl>
                                          <p:spTgt spid="12"/>
                                        </p:tgtEl>
                                        <p:attrNameLst>
                                          <p:attrName>style.visibility</p:attrName>
                                        </p:attrNameLst>
                                      </p:cBhvr>
                                      <p:to>
                                        <p:strVal val="visible"/>
                                      </p:to>
                                    </p:set>
                                    <p:animEffect transition="in" filter="wipe(left)">
                                      <p:cBhvr>
                                        <p:cTn id="133" dur="500"/>
                                        <p:tgtEl>
                                          <p:spTgt spid="12"/>
                                        </p:tgtEl>
                                      </p:cBhvr>
                                    </p:animEffect>
                                  </p:childTnLst>
                                </p:cTn>
                              </p:par>
                              <p:par>
                                <p:cTn id="134" presetID="22" presetClass="entr" presetSubtype="8" fill="hold" grpId="0" nodeType="withEffect">
                                  <p:stCondLst>
                                    <p:cond delay="150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par>
                                <p:cTn id="137" presetID="22" presetClass="entr" presetSubtype="8" fill="hold" grpId="0" nodeType="withEffect">
                                  <p:stCondLst>
                                    <p:cond delay="1600"/>
                                  </p:stCondLst>
                                  <p:childTnLst>
                                    <p:set>
                                      <p:cBhvr>
                                        <p:cTn id="138" dur="1" fill="hold">
                                          <p:stCondLst>
                                            <p:cond delay="0"/>
                                          </p:stCondLst>
                                        </p:cTn>
                                        <p:tgtEl>
                                          <p:spTgt spid="18"/>
                                        </p:tgtEl>
                                        <p:attrNameLst>
                                          <p:attrName>style.visibility</p:attrName>
                                        </p:attrNameLst>
                                      </p:cBhvr>
                                      <p:to>
                                        <p:strVal val="visible"/>
                                      </p:to>
                                    </p:set>
                                    <p:animEffect transition="in" filter="wipe(left)">
                                      <p:cBhvr>
                                        <p:cTn id="139" dur="500"/>
                                        <p:tgtEl>
                                          <p:spTgt spid="18"/>
                                        </p:tgtEl>
                                      </p:cBhvr>
                                    </p:animEffect>
                                  </p:childTnLst>
                                </p:cTn>
                              </p:par>
                              <p:par>
                                <p:cTn id="140" presetID="22" presetClass="entr" presetSubtype="8" fill="hold" grpId="0" nodeType="withEffect">
                                  <p:stCondLst>
                                    <p:cond delay="1700"/>
                                  </p:stCondLst>
                                  <p:childTnLst>
                                    <p:set>
                                      <p:cBhvr>
                                        <p:cTn id="141" dur="1" fill="hold">
                                          <p:stCondLst>
                                            <p:cond delay="0"/>
                                          </p:stCondLst>
                                        </p:cTn>
                                        <p:tgtEl>
                                          <p:spTgt spid="21"/>
                                        </p:tgtEl>
                                        <p:attrNameLst>
                                          <p:attrName>style.visibility</p:attrName>
                                        </p:attrNameLst>
                                      </p:cBhvr>
                                      <p:to>
                                        <p:strVal val="visible"/>
                                      </p:to>
                                    </p:set>
                                    <p:animEffect transition="in" filter="wipe(left)">
                                      <p:cBhvr>
                                        <p:cTn id="142" dur="500"/>
                                        <p:tgtEl>
                                          <p:spTgt spid="21"/>
                                        </p:tgtEl>
                                      </p:cBhvr>
                                    </p:animEffect>
                                  </p:childTnLst>
                                </p:cTn>
                              </p:par>
                              <p:par>
                                <p:cTn id="143" presetID="22" presetClass="entr" presetSubtype="8" fill="hold" grpId="0" nodeType="withEffect">
                                  <p:stCondLst>
                                    <p:cond delay="1800"/>
                                  </p:stCondLst>
                                  <p:childTnLst>
                                    <p:set>
                                      <p:cBhvr>
                                        <p:cTn id="144" dur="1" fill="hold">
                                          <p:stCondLst>
                                            <p:cond delay="0"/>
                                          </p:stCondLst>
                                        </p:cTn>
                                        <p:tgtEl>
                                          <p:spTgt spid="24"/>
                                        </p:tgtEl>
                                        <p:attrNameLst>
                                          <p:attrName>style.visibility</p:attrName>
                                        </p:attrNameLst>
                                      </p:cBhvr>
                                      <p:to>
                                        <p:strVal val="visible"/>
                                      </p:to>
                                    </p:set>
                                    <p:animEffect transition="in" filter="wipe(left)">
                                      <p:cBhvr>
                                        <p:cTn id="145" dur="500"/>
                                        <p:tgtEl>
                                          <p:spTgt spid="24"/>
                                        </p:tgtEl>
                                      </p:cBhvr>
                                    </p:animEffect>
                                  </p:childTnLst>
                                </p:cTn>
                              </p:par>
                              <p:par>
                                <p:cTn id="146" presetID="22" presetClass="entr" presetSubtype="8" fill="hold" grpId="0" nodeType="withEffect">
                                  <p:stCondLst>
                                    <p:cond delay="1900"/>
                                  </p:stCondLst>
                                  <p:childTnLst>
                                    <p:set>
                                      <p:cBhvr>
                                        <p:cTn id="147" dur="1" fill="hold">
                                          <p:stCondLst>
                                            <p:cond delay="0"/>
                                          </p:stCondLst>
                                        </p:cTn>
                                        <p:tgtEl>
                                          <p:spTgt spid="27"/>
                                        </p:tgtEl>
                                        <p:attrNameLst>
                                          <p:attrName>style.visibility</p:attrName>
                                        </p:attrNameLst>
                                      </p:cBhvr>
                                      <p:to>
                                        <p:strVal val="visible"/>
                                      </p:to>
                                    </p:set>
                                    <p:animEffect transition="in" filter="wipe(left)">
                                      <p:cBhvr>
                                        <p:cTn id="1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5" grpId="0"/>
      <p:bldP spid="18" grpId="0"/>
      <p:bldP spid="21" grpId="0"/>
      <p:bldP spid="24" grpId="0"/>
      <p:bldP spid="27" grpId="0"/>
      <p:bldP spid="30" grpId="0" animBg="1"/>
      <p:bldP spid="31" grpId="0" animBg="1"/>
      <p:bldP spid="32" grpId="0" animBg="1"/>
      <p:bldP spid="35" grpId="0" animBg="1"/>
      <p:bldP spid="36" grpId="0" animBg="1"/>
      <p:bldP spid="37" grpId="0" animBg="1"/>
      <p:bldP spid="38" grpId="0" animBg="1"/>
      <p:bldP spid="39" grpId="0" animBg="1"/>
      <p:bldP spid="42" grpId="0"/>
      <p:bldP spid="40" grpId="0" animBg="1"/>
      <p:bldP spid="41" grpId="0"/>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555527"/>
            <a:ext cx="3552056" cy="1410579"/>
          </a:xfrm>
          <a:prstGeom prst="rect">
            <a:avLst/>
          </a:prstGeom>
        </p:spPr>
        <p:txBody>
          <a:bodyPr wrap="square">
            <a:spAutoFit/>
          </a:bodyPr>
          <a:lstStyle/>
          <a:p>
            <a:pPr>
              <a:lnSpc>
                <a:spcPct val="150000"/>
              </a:lnSpc>
            </a:pPr>
            <a:r>
              <a:rPr lang="en-US" altLang="zh-CN" sz="6600" dirty="0" smtClean="0">
                <a:solidFill>
                  <a:srgbClr val="C00000"/>
                </a:solidFill>
                <a:latin typeface="Impact" pitchFamily="34" charset="0"/>
                <a:ea typeface="微软雅黑" panose="020B0503020204020204" pitchFamily="34" charset="-122"/>
              </a:rPr>
              <a:t>THANKS!</a:t>
            </a:r>
            <a:endParaRPr lang="zh-CN" altLang="en-US" sz="6600" b="0" dirty="0" smtClean="0">
              <a:solidFill>
                <a:srgbClr val="C00000"/>
              </a:solidFill>
              <a:latin typeface="Impact" pitchFamily="34" charset="0"/>
              <a:ea typeface="微软雅黑" panose="020B0503020204020204" pitchFamily="34" charset="-122"/>
            </a:endParaRPr>
          </a:p>
        </p:txBody>
      </p:sp>
      <p:sp>
        <p:nvSpPr>
          <p:cNvPr id="25" name="矩形 24"/>
          <p:cNvSpPr/>
          <p:nvPr/>
        </p:nvSpPr>
        <p:spPr>
          <a:xfrm>
            <a:off x="1331640" y="1995686"/>
            <a:ext cx="6436704" cy="2031325"/>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smtClean="0">
                <a:solidFill>
                  <a:srgbClr val="414455"/>
                </a:solidFill>
                <a:latin typeface="微软雅黑" panose="020B0503020204020204" pitchFamily="34" charset="-122"/>
                <a:ea typeface="微软雅黑" panose="020B0503020204020204" pitchFamily="34" charset="-122"/>
              </a:rPr>
              <a:t>XXX</a:t>
            </a:r>
            <a:r>
              <a:rPr lang="zh-CN" altLang="en-US" sz="1400" kern="0" dirty="0" smtClean="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itchFamily="34" charset="-122"/>
                <a:ea typeface="微软雅黑" pitchFamily="34" charset="-122"/>
              </a:rPr>
              <a:t>XXX</a:t>
            </a:r>
            <a:r>
              <a:rPr lang="zh-CN" altLang="en-US" sz="1400"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400" dirty="0">
                <a:solidFill>
                  <a:srgbClr val="414455"/>
                </a:solidFill>
                <a:latin typeface="微软雅黑" pitchFamily="34" charset="-122"/>
                <a:ea typeface="微软雅黑" pitchFamily="34" charset="-122"/>
              </a:rPr>
              <a:t>,</a:t>
            </a:r>
            <a:r>
              <a:rPr lang="zh-CN" altLang="en-US" sz="1400" dirty="0">
                <a:solidFill>
                  <a:srgbClr val="414455"/>
                </a:solidFill>
                <a:latin typeface="微软雅黑" pitchFamily="34" charset="-122"/>
                <a:ea typeface="微软雅黑" pitchFamily="34" charset="-122"/>
              </a:rPr>
              <a:t>使我得以最终完成毕业论文</a:t>
            </a:r>
            <a:r>
              <a:rPr lang="zh-CN" altLang="en-US" sz="1400" dirty="0" smtClean="0">
                <a:solidFill>
                  <a:srgbClr val="414455"/>
                </a:solidFill>
                <a:latin typeface="微软雅黑" pitchFamily="34" charset="-122"/>
                <a:ea typeface="微软雅黑" pitchFamily="34" charset="-122"/>
              </a:rPr>
              <a:t>设计！</a:t>
            </a:r>
            <a:endParaRPr lang="en-US" altLang="zh-CN" sz="1400" dirty="0" smtClean="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en-US" altLang="zh-CN" sz="1400" dirty="0" smtClean="0">
                <a:solidFill>
                  <a:srgbClr val="414455"/>
                </a:solidFill>
                <a:latin typeface="微软雅黑" pitchFamily="34" charset="-122"/>
                <a:ea typeface="微软雅黑" pitchFamily="34" charset="-122"/>
              </a:rPr>
              <a:t>       </a:t>
            </a:r>
            <a:r>
              <a:rPr lang="zh-CN" altLang="en-US" sz="1400" dirty="0" smtClean="0">
                <a:solidFill>
                  <a:srgbClr val="414455"/>
                </a:solidFill>
                <a:latin typeface="微软雅黑" pitchFamily="34" charset="-122"/>
                <a:ea typeface="微软雅黑" pitchFamily="34" charset="-122"/>
              </a:rPr>
              <a:t>最后</a:t>
            </a:r>
            <a:r>
              <a:rPr lang="zh-CN" altLang="en-US" sz="1400" dirty="0">
                <a:solidFill>
                  <a:srgbClr val="414455"/>
                </a:solidFill>
                <a:latin typeface="微软雅黑" pitchFamily="34" charset="-122"/>
                <a:ea typeface="微软雅黑" pitchFamily="34" charset="-122"/>
              </a:rPr>
              <a:t>，我要向百忙之中抽时间对本文进行审阅，评议和参与本人论文答辩的各位老师表示</a:t>
            </a:r>
            <a:r>
              <a:rPr lang="zh-CN" altLang="en-US" sz="1400" dirty="0" smtClean="0">
                <a:solidFill>
                  <a:srgbClr val="414455"/>
                </a:solidFill>
                <a:latin typeface="微软雅黑" pitchFamily="34" charset="-122"/>
                <a:ea typeface="微软雅黑" pitchFamily="34" charset="-122"/>
              </a:rPr>
              <a:t>感谢</a:t>
            </a:r>
            <a:r>
              <a:rPr lang="zh-CN" altLang="en-US" sz="1400" dirty="0">
                <a:solidFill>
                  <a:srgbClr val="414455"/>
                </a:solidFill>
                <a:latin typeface="微软雅黑" pitchFamily="34" charset="-122"/>
                <a:ea typeface="微软雅黑" pitchFamily="34" charset="-122"/>
              </a:rPr>
              <a:t>！</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感谢语</a:t>
            </a:r>
            <a:endParaRPr lang="zh-CN" altLang="en-US" sz="2000" spc="300" dirty="0">
              <a:latin typeface="方正兰亭细黑_GBK" pitchFamily="2" charset="-122"/>
              <a:ea typeface="方正兰亭细黑_GBK" pitchFamily="2" charset="-122"/>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par>
                          <p:cTn id="32" fill="hold">
                            <p:stCondLst>
                              <p:cond delay="195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par>
                                <p:cTn id="36" presetID="36" presetClass="emph" presetSubtype="0" fill="hold" grpId="1" nodeType="withEffect">
                                  <p:stCondLst>
                                    <p:cond delay="0"/>
                                  </p:stCondLst>
                                  <p:iterate type="lt">
                                    <p:tmPct val="30000"/>
                                  </p:iterate>
                                  <p:childTnLst>
                                    <p:animScale>
                                      <p:cBhvr>
                                        <p:cTn id="37" dur="150" autoRev="1" fill="hold">
                                          <p:stCondLst>
                                            <p:cond delay="0"/>
                                          </p:stCondLst>
                                        </p:cTn>
                                        <p:tgtEl>
                                          <p:spTgt spid="25"/>
                                        </p:tgtEl>
                                      </p:cBhvr>
                                      <p:to x="80000" y="100000"/>
                                    </p:animScale>
                                    <p:anim by="(#ppt_w*0.10)" calcmode="lin" valueType="num">
                                      <p:cBhvr>
                                        <p:cTn id="38" dur="150" autoRev="1" fill="hold">
                                          <p:stCondLst>
                                            <p:cond delay="0"/>
                                          </p:stCondLst>
                                        </p:cTn>
                                        <p:tgtEl>
                                          <p:spTgt spid="25"/>
                                        </p:tgtEl>
                                        <p:attrNameLst>
                                          <p:attrName>ppt_x</p:attrName>
                                        </p:attrNameLst>
                                      </p:cBhvr>
                                    </p:anim>
                                    <p:anim by="(-#ppt_w*0.10)" calcmode="lin" valueType="num">
                                      <p:cBhvr>
                                        <p:cTn id="39" dur="150" autoRev="1" fill="hold">
                                          <p:stCondLst>
                                            <p:cond delay="0"/>
                                          </p:stCondLst>
                                        </p:cTn>
                                        <p:tgtEl>
                                          <p:spTgt spid="25"/>
                                        </p:tgtEl>
                                        <p:attrNameLst>
                                          <p:attrName>ppt_y</p:attrName>
                                        </p:attrNameLst>
                                      </p:cBhvr>
                                    </p:anim>
                                    <p:animRot by="-480000">
                                      <p:cBhvr>
                                        <p:cTn id="40" dur="150" autoRev="1" fill="hold">
                                          <p:stCondLst>
                                            <p:cond delay="0"/>
                                          </p:stCondLst>
                                        </p:cTn>
                                        <p:tgtEl>
                                          <p:spTgt spid="25"/>
                                        </p:tgtEl>
                                        <p:attrNameLst>
                                          <p:attrName>r</p:attrName>
                                        </p:attrNameLst>
                                      </p:cBhvr>
                                    </p:animRot>
                                  </p:childTnLst>
                                </p:cTn>
                              </p:par>
                            </p:childTnLst>
                          </p:cTn>
                        </p:par>
                        <p:par>
                          <p:cTn id="41" fill="hold">
                            <p:stCondLst>
                              <p:cond delay="1755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6" grpId="0" animBg="1"/>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smtClean="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smtClean="0">
                <a:latin typeface="微软雅黑" pitchFamily="34" charset="-122"/>
                <a:ea typeface="微软雅黑" pitchFamily="34" charset="-122"/>
              </a:rPr>
              <a:t>演示完毕</a:t>
            </a:r>
            <a:endParaRPr lang="en-US" altLang="zh-CN" sz="4600" dirty="0" smtClean="0">
              <a:latin typeface="微软雅黑" pitchFamily="34" charset="-122"/>
              <a:ea typeface="微软雅黑" pitchFamily="34" charset="-122"/>
            </a:endParaRPr>
          </a:p>
          <a:p>
            <a:r>
              <a:rPr lang="zh-CN" altLang="en-US" sz="4600" dirty="0" smtClean="0">
                <a:latin typeface="微软雅黑" pitchFamily="34" charset="-122"/>
                <a:ea typeface="微软雅黑" pitchFamily="34" charset="-122"/>
              </a:rPr>
              <a:t>感谢观看</a:t>
            </a:r>
            <a:endParaRPr lang="en-US" altLang="zh-CN" sz="4600" dirty="0" smtClean="0">
              <a:latin typeface="微软雅黑" pitchFamily="34" charset="-122"/>
              <a:ea typeface="微软雅黑"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1581602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 y="406385"/>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选题背景</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6909553" y="3010963"/>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231410" y="1071162"/>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2" name="组合 21"/>
          <p:cNvGrpSpPr/>
          <p:nvPr/>
        </p:nvGrpSpPr>
        <p:grpSpPr>
          <a:xfrm>
            <a:off x="2872660" y="1327501"/>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深度学习促进了计算机交叉学科的广泛开展，例如医学、心理学、基因研究、物理学等多个交叉领域。深度学习解决实际问题的便捷性直接决定了其在人工智能领域中独一无二的地位。</a:t>
              </a:r>
              <a:endParaRPr lang="zh-CN" altLang="en-US" dirty="0">
                <a:solidFill>
                  <a:schemeClr val="tx1"/>
                </a:solidFill>
              </a:endParaRPr>
            </a:p>
          </p:txBody>
        </p:sp>
      </p:grpSp>
      <p:grpSp>
        <p:nvGrpSpPr>
          <p:cNvPr id="30" name="组合 29"/>
          <p:cNvGrpSpPr/>
          <p:nvPr/>
        </p:nvGrpSpPr>
        <p:grpSpPr>
          <a:xfrm>
            <a:off x="784268" y="3086561"/>
            <a:ext cx="5638067" cy="1602427"/>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3184167" y="1596561"/>
            <a:ext cx="47529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endParaRPr lang="en-US" altLang="zh-CN" sz="1000" b="1" dirty="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1249089" y="1446602"/>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itchFamily="34" charset="-122"/>
                <a:ea typeface="微软雅黑" pitchFamily="34" charset="-122"/>
              </a:rPr>
              <a:t>深度学习</a:t>
            </a:r>
          </a:p>
        </p:txBody>
      </p:sp>
      <p:sp>
        <p:nvSpPr>
          <p:cNvPr id="39" name="TextBox 31"/>
          <p:cNvSpPr>
            <a:spLocks noChangeArrowheads="1"/>
          </p:cNvSpPr>
          <p:nvPr/>
        </p:nvSpPr>
        <p:spPr bwMode="auto">
          <a:xfrm>
            <a:off x="7219951" y="3350895"/>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卷积网络</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1059877" y="3195276"/>
            <a:ext cx="51045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dirty="0" smtClean="0">
                <a:solidFill>
                  <a:schemeClr val="bg1"/>
                </a:solidFill>
                <a:latin typeface="微软雅黑" pitchFamily="34" charset="-122"/>
                <a:ea typeface="微软雅黑" pitchFamily="34" charset="-122"/>
                <a:sym typeface="微软雅黑" pitchFamily="34" charset="-122"/>
              </a:rPr>
              <a:t>卷积神经网络作为深度学习的重要算法之一，由于参数共享机制，大大减少神经网络参数的个数，推动了深度学习在图像应用领域取得突破性进展，同时，学者提出轻量化卷积模型以适用移动端、嵌入端深度学习应用。</a:t>
            </a:r>
            <a:endParaRPr lang="en-US" altLang="zh-CN" b="1" dirty="0">
              <a:solidFill>
                <a:srgbClr val="C1DCED"/>
              </a:solidFill>
              <a:latin typeface="微软雅黑" pitchFamily="34" charset="-122"/>
              <a:ea typeface="微软雅黑" pitchFamily="34" charset="-122"/>
              <a:sym typeface="微软雅黑"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40000">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14:bounceEnd="40000">
                                          <p:cBhvr additive="base">
                                            <p:cTn id="32"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nodePh="1">
                                      <p:stCondLst>
                                        <p:cond delay="0"/>
                                      </p:stCondLst>
                                      <p:endCondLst>
                                        <p:cond evt="begin" delay="0">
                                          <p:tn val="46"/>
                                        </p:cond>
                                      </p:end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nodePh="1">
                                      <p:stCondLst>
                                        <p:cond delay="0"/>
                                      </p:stCondLst>
                                      <p:endCondLst>
                                        <p:cond evt="begin" delay="0">
                                          <p:tn val="46"/>
                                        </p:cond>
                                      </p:end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9" y="-286298"/>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80409" y="267886"/>
            <a:ext cx="2010487"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RESEARCH STATUS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446688" y="1320713"/>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380040" y="3498714"/>
            <a:ext cx="59348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914948" y="868462"/>
            <a:ext cx="3331295" cy="923322"/>
          </a:xfrm>
          <a:prstGeom prst="rect">
            <a:avLst/>
          </a:prstGeom>
        </p:spPr>
        <p:txBody>
          <a:bodyPr wrap="square" lIns="91431" tIns="45716" rIns="91431" bIns="45716">
            <a:spAutoFit/>
          </a:bodyPr>
          <a:lstStyle/>
          <a:p>
            <a:r>
              <a:rPr lang="zh-CN" altLang="en-US" b="1" dirty="0" smtClean="0">
                <a:latin typeface="微软雅黑" pitchFamily="34" charset="-122"/>
                <a:ea typeface="微软雅黑" pitchFamily="34" charset="-122"/>
              </a:rPr>
              <a:t>美国自</a:t>
            </a:r>
            <a:r>
              <a:rPr lang="en-US" altLang="zh-CN" b="1" dirty="0" smtClean="0">
                <a:latin typeface="微软雅黑" pitchFamily="34" charset="-122"/>
                <a:ea typeface="微软雅黑" pitchFamily="34" charset="-122"/>
              </a:rPr>
              <a:t>1991</a:t>
            </a:r>
            <a:r>
              <a:rPr lang="zh-CN" altLang="en-US" b="1" dirty="0" smtClean="0">
                <a:latin typeface="微软雅黑" pitchFamily="34" charset="-122"/>
                <a:ea typeface="微软雅黑" pitchFamily="34" charset="-122"/>
              </a:rPr>
              <a:t>年便开始使用</a:t>
            </a:r>
            <a:r>
              <a:rPr lang="en-US" altLang="zh-CN" b="1" dirty="0" smtClean="0">
                <a:latin typeface="微软雅黑" pitchFamily="34" charset="-122"/>
                <a:ea typeface="微软雅黑" pitchFamily="34" charset="-122"/>
              </a:rPr>
              <a:t>HVI</a:t>
            </a:r>
            <a:r>
              <a:rPr lang="zh-CN" altLang="en-US" b="1" dirty="0" smtClean="0">
                <a:latin typeface="微软雅黑" pitchFamily="34" charset="-122"/>
                <a:ea typeface="微软雅黑" pitchFamily="34" charset="-122"/>
              </a:rPr>
              <a:t>设备进行棉花质检，后续又开发了其他设备用于检测棉纤维</a:t>
            </a:r>
            <a:endParaRPr lang="en-US" altLang="zh-CN" b="1" dirty="0" smtClean="0">
              <a:latin typeface="微软雅黑" pitchFamily="34" charset="-122"/>
              <a:ea typeface="微软雅黑" pitchFamily="34" charset="-122"/>
            </a:endParaRPr>
          </a:p>
        </p:txBody>
      </p:sp>
      <p:sp>
        <p:nvSpPr>
          <p:cNvPr id="43" name="矩形 47"/>
          <p:cNvSpPr>
            <a:spLocks noChangeArrowheads="1"/>
          </p:cNvSpPr>
          <p:nvPr/>
        </p:nvSpPr>
        <p:spPr bwMode="auto">
          <a:xfrm>
            <a:off x="4932040" y="1369458"/>
            <a:ext cx="3043238" cy="29597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endParaRPr lang="en-US" altLang="zh-CN" sz="1000" dirty="0"/>
          </a:p>
        </p:txBody>
      </p:sp>
      <p:sp>
        <p:nvSpPr>
          <p:cNvPr id="47" name="椭圆 46"/>
          <p:cNvSpPr/>
          <p:nvPr/>
        </p:nvSpPr>
        <p:spPr>
          <a:xfrm>
            <a:off x="2219513" y="1104235"/>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062020" y="33286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74" name="矩形 47"/>
          <p:cNvSpPr>
            <a:spLocks noChangeArrowheads="1"/>
          </p:cNvSpPr>
          <p:nvPr/>
        </p:nvSpPr>
        <p:spPr bwMode="auto">
          <a:xfrm>
            <a:off x="4914947" y="197007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smtClean="0"/>
              <a:t>山东出入境检验检疫局使用</a:t>
            </a:r>
            <a:r>
              <a:rPr lang="zh-CN" altLang="en-US" sz="1800" b="1" dirty="0"/>
              <a:t>度量</a:t>
            </a:r>
            <a:r>
              <a:rPr lang="zh-CN" altLang="en-US" sz="1800" b="1" dirty="0" smtClean="0"/>
              <a:t>学习等技术，将</a:t>
            </a:r>
            <a:r>
              <a:rPr lang="zh-CN" altLang="en-US" sz="1800" b="1" dirty="0"/>
              <a:t>棉花图像分类的误差率</a:t>
            </a:r>
            <a:r>
              <a:rPr lang="zh-CN" altLang="en-US" sz="1800" b="1" dirty="0" smtClean="0"/>
              <a:t>减小</a:t>
            </a:r>
            <a:r>
              <a:rPr lang="en-US" altLang="zh-CN" sz="1800" b="1" dirty="0" smtClean="0"/>
              <a:t>1.32%</a:t>
            </a:r>
            <a:endParaRPr lang="en-US" altLang="zh-CN" sz="1800" b="1" dirty="0"/>
          </a:p>
        </p:txBody>
      </p:sp>
      <p:sp>
        <p:nvSpPr>
          <p:cNvPr id="80" name="矩形 47"/>
          <p:cNvSpPr>
            <a:spLocks noChangeArrowheads="1"/>
          </p:cNvSpPr>
          <p:nvPr/>
        </p:nvSpPr>
        <p:spPr bwMode="auto">
          <a:xfrm>
            <a:off x="4914948" y="304818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北京工业大学信息部</a:t>
            </a:r>
            <a:r>
              <a:rPr lang="zh-CN" altLang="en-US" sz="1800" b="1" dirty="0" smtClean="0"/>
              <a:t>使用</a:t>
            </a:r>
            <a:r>
              <a:rPr lang="en-US" altLang="zh-CN" sz="1800" b="1" dirty="0" err="1" smtClean="0"/>
              <a:t>AlexNet</a:t>
            </a:r>
            <a:r>
              <a:rPr lang="zh-CN" altLang="en-US" sz="1800" b="1" dirty="0" smtClean="0"/>
              <a:t>分类</a:t>
            </a:r>
            <a:r>
              <a:rPr lang="zh-CN" altLang="en-US" sz="1800" b="1" dirty="0"/>
              <a:t>算法学习不同时期棉花图像特征</a:t>
            </a:r>
            <a:r>
              <a:rPr lang="zh-CN" altLang="en-US" sz="1800" b="1" dirty="0" smtClean="0"/>
              <a:t>，检测</a:t>
            </a:r>
            <a:r>
              <a:rPr lang="zh-CN" altLang="en-US" sz="1800" b="1" dirty="0"/>
              <a:t>棉花发育期。</a:t>
            </a:r>
            <a:endParaRPr lang="en-US" altLang="zh-CN" sz="1800" b="1" dirty="0"/>
          </a:p>
        </p:txBody>
      </p:sp>
      <p:sp>
        <p:nvSpPr>
          <p:cNvPr id="85" name="矩形 47"/>
          <p:cNvSpPr>
            <a:spLocks noChangeArrowheads="1"/>
          </p:cNvSpPr>
          <p:nvPr/>
        </p:nvSpPr>
        <p:spPr bwMode="auto">
          <a:xfrm>
            <a:off x="4932040" y="4129255"/>
            <a:ext cx="3696702"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相关学者提出人工神经网络与模糊逻辑结合，使用</a:t>
            </a:r>
            <a:r>
              <a:rPr lang="en-US" altLang="zh-CN" sz="1800" b="1" dirty="0"/>
              <a:t>HVI</a:t>
            </a:r>
            <a:r>
              <a:rPr lang="zh-CN" altLang="en-US" sz="1800" b="1" dirty="0"/>
              <a:t>光纤测试训练神经模糊推理系统</a:t>
            </a:r>
            <a:endParaRPr lang="en-US" altLang="zh-CN" sz="1800" b="1"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92" y="2091354"/>
            <a:ext cx="2404990" cy="1683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文本框 2"/>
          <p:cNvSpPr txBox="1"/>
          <p:nvPr/>
        </p:nvSpPr>
        <p:spPr>
          <a:xfrm>
            <a:off x="3936198" y="882222"/>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仪器检测</a:t>
            </a:r>
          </a:p>
        </p:txBody>
      </p:sp>
      <p:sp>
        <p:nvSpPr>
          <p:cNvPr id="76" name="文本框 75"/>
          <p:cNvSpPr txBox="1"/>
          <p:nvPr/>
        </p:nvSpPr>
        <p:spPr>
          <a:xfrm>
            <a:off x="3936198" y="3140513"/>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神经网络</a:t>
            </a:r>
            <a:endParaRPr lang="zh-CN" altLang="en-US" sz="2400" dirty="0"/>
          </a:p>
        </p:txBody>
      </p:sp>
    </p:spTree>
    <p:custDataLst>
      <p:tags r:id="rId1"/>
    </p:custDataLst>
    <p:extLst>
      <p:ext uri="{BB962C8B-B14F-4D97-AF65-F5344CB8AC3E}">
        <p14:creationId xmlns:p14="http://schemas.microsoft.com/office/powerpoint/2010/main" val="72302239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350"/>
                                        <p:tgtEl>
                                          <p:spTgt spid="37"/>
                                        </p:tgtEl>
                                      </p:cBhvr>
                                    </p:animEffect>
                                  </p:childTnLst>
                                </p:cTn>
                              </p:par>
                            </p:childTnLst>
                          </p:cTn>
                        </p:par>
                        <p:par>
                          <p:cTn id="29" fill="hold">
                            <p:stCondLst>
                              <p:cond delay="1450"/>
                            </p:stCondLst>
                            <p:childTnLst>
                              <p:par>
                                <p:cTn id="30" presetID="53" presetClass="entr" presetSubtype="16"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Effect transition="in" filter="fade">
                                      <p:cBhvr>
                                        <p:cTn id="34" dur="500"/>
                                        <p:tgtEl>
                                          <p:spTgt spid="47"/>
                                        </p:tgtEl>
                                      </p:cBhvr>
                                    </p:animEffect>
                                  </p:childTnLst>
                                </p:cTn>
                              </p:par>
                            </p:childTnLst>
                          </p:cTn>
                        </p:par>
                        <p:par>
                          <p:cTn id="35" fill="hold">
                            <p:stCondLst>
                              <p:cond delay="1950"/>
                            </p:stCondLst>
                            <p:childTnLst>
                              <p:par>
                                <p:cTn id="36" presetID="22" presetClass="entr" presetSubtype="8"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450"/>
                            </p:stCondLst>
                            <p:childTnLst>
                              <p:par>
                                <p:cTn id="40" presetID="2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par>
                                <p:cTn id="43" presetID="22" presetClass="entr" presetSubtype="8" fill="hold" grpId="0" nodeType="withEffect" nodePh="1">
                                  <p:stCondLst>
                                    <p:cond delay="0"/>
                                  </p:stCondLst>
                                  <p:endCondLst>
                                    <p:cond evt="begin" delay="0">
                                      <p:tn val="43"/>
                                    </p:cond>
                                  </p:end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par>
                                <p:cTn id="46" presetID="53" presetClass="entr" presetSubtype="16" fill="hold" grpId="0" nodeType="withEffect">
                                  <p:stCondLst>
                                    <p:cond delay="75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animEffect transition="in" filter="fade">
                                      <p:cBhvr>
                                        <p:cTn id="50" dur="500"/>
                                        <p:tgtEl>
                                          <p:spTgt spid="48"/>
                                        </p:tgtEl>
                                      </p:cBhvr>
                                    </p:animEffect>
                                  </p:childTnLst>
                                </p:cTn>
                              </p:par>
                            </p:childTnLst>
                          </p:cTn>
                        </p:par>
                        <p:par>
                          <p:cTn id="51" fill="hold">
                            <p:stCondLst>
                              <p:cond delay="3700"/>
                            </p:stCondLst>
                            <p:childTnLst>
                              <p:par>
                                <p:cTn id="52" presetID="22" presetClass="entr" presetSubtype="8"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left)">
                                      <p:cBhvr>
                                        <p:cTn id="57" dur="500"/>
                                        <p:tgtEl>
                                          <p:spTgt spid="7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left)">
                                      <p:cBhvr>
                                        <p:cTn id="63" dur="500"/>
                                        <p:tgtEl>
                                          <p:spTgt spid="85"/>
                                        </p:tgtEl>
                                      </p:cBhvr>
                                    </p:animEffect>
                                  </p:childTnLst>
                                </p:cTn>
                              </p:par>
                            </p:childTnLst>
                          </p:cTn>
                        </p:par>
                        <p:par>
                          <p:cTn id="64" fill="hold">
                            <p:stCondLst>
                              <p:cond delay="4200"/>
                            </p:stCondLst>
                            <p:childTnLst>
                              <p:par>
                                <p:cTn id="65" presetID="10" presetClass="entr" presetSubtype="0"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3" grpId="0"/>
      <p:bldP spid="47" grpId="0" animBg="1"/>
      <p:bldP spid="48" grpId="0" animBg="1"/>
      <p:bldP spid="74" grpId="0"/>
      <p:bldP spid="80" grpId="0"/>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五角星 52"/>
          <p:cNvSpPr/>
          <p:nvPr/>
        </p:nvSpPr>
        <p:spPr>
          <a:xfrm>
            <a:off x="3427232" y="1547506"/>
            <a:ext cx="2165350" cy="2165350"/>
          </a:xfrm>
          <a:prstGeom prst="star5">
            <a:avLst/>
          </a:prstGeom>
          <a:noFill/>
          <a:ln w="76200">
            <a:solidFill>
              <a:srgbClr val="1A3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927177" y="2128779"/>
            <a:ext cx="1218704" cy="1218704"/>
            <a:chOff x="3962648" y="2819400"/>
            <a:chExt cx="1218704" cy="1218704"/>
          </a:xfrm>
        </p:grpSpPr>
        <p:grpSp>
          <p:nvGrpSpPr>
            <p:cNvPr id="55" name="组合 5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096080" y="2903428"/>
              <a:ext cx="1082348" cy="1077218"/>
            </a:xfrm>
            <a:prstGeom prst="rect">
              <a:avLst/>
            </a:prstGeom>
            <a:noFill/>
          </p:spPr>
          <p:txBody>
            <a:bodyPr wrap="none" rtlCol="0">
              <a:spAutoFit/>
            </a:bodyPr>
            <a:lstStyle/>
            <a:p>
              <a:r>
                <a:rPr lang="zh-CN" altLang="en-US" sz="3200" spc="300" dirty="0" smtClean="0">
                  <a:solidFill>
                    <a:srgbClr val="C00000"/>
                  </a:solidFill>
                  <a:latin typeface="方正兰亭细黑_GBK" pitchFamily="2" charset="-122"/>
                  <a:ea typeface="方正兰亭细黑_GBK" pitchFamily="2" charset="-122"/>
                </a:rPr>
                <a:t>深度</a:t>
              </a:r>
              <a:endParaRPr lang="en-US" altLang="zh-CN" sz="3200" spc="300" dirty="0" smtClean="0">
                <a:solidFill>
                  <a:srgbClr val="C00000"/>
                </a:solidFill>
                <a:latin typeface="方正兰亭细黑_GBK" pitchFamily="2" charset="-122"/>
                <a:ea typeface="方正兰亭细黑_GBK" pitchFamily="2" charset="-122"/>
              </a:endParaRPr>
            </a:p>
            <a:p>
              <a:r>
                <a:rPr lang="zh-CN" altLang="en-US" sz="3200" spc="300" dirty="0" smtClean="0">
                  <a:solidFill>
                    <a:srgbClr val="C00000"/>
                  </a:solidFill>
                  <a:latin typeface="方正兰亭细黑_GBK" pitchFamily="2" charset="-122"/>
                  <a:ea typeface="方正兰亭细黑_GBK" pitchFamily="2" charset="-122"/>
                </a:rPr>
                <a:t>学习</a:t>
              </a:r>
              <a:endParaRPr lang="zh-CN" altLang="en-US" sz="3200" spc="300" dirty="0">
                <a:solidFill>
                  <a:srgbClr val="C00000"/>
                </a:solidFill>
                <a:latin typeface="方正兰亭细黑_GBK" pitchFamily="2" charset="-122"/>
                <a:ea typeface="方正兰亭细黑_GBK" pitchFamily="2" charset="-122"/>
              </a:endParaRPr>
            </a:p>
          </p:txBody>
        </p:sp>
      </p:grpSp>
      <p:sp>
        <p:nvSpPr>
          <p:cNvPr id="59" name="椭圆 58"/>
          <p:cNvSpPr/>
          <p:nvPr/>
        </p:nvSpPr>
        <p:spPr>
          <a:xfrm>
            <a:off x="2924485"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154838" y="103104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399437"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907843" y="34710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414486" y="34583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4907843" y="691487"/>
            <a:ext cx="3262432" cy="830997"/>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解决了传统机器学习的</a:t>
            </a:r>
            <a:endParaRPr lang="en-US" altLang="zh-CN" sz="2400" dirty="0" smtClean="0">
              <a:solidFill>
                <a:srgbClr val="C00000"/>
              </a:solidFill>
              <a:latin typeface="方正兰亭细黑_GBK" pitchFamily="2" charset="-122"/>
              <a:ea typeface="方正兰亭细黑_GBK" pitchFamily="2" charset="-122"/>
            </a:endParaRPr>
          </a:p>
          <a:p>
            <a:r>
              <a:rPr lang="zh-CN" altLang="en-US" sz="2400" dirty="0" smtClean="0">
                <a:solidFill>
                  <a:srgbClr val="C00000"/>
                </a:solidFill>
                <a:latin typeface="方正兰亭细黑_GBK" pitchFamily="2" charset="-122"/>
                <a:ea typeface="方正兰亭细黑_GBK" pitchFamily="2" charset="-122"/>
              </a:rPr>
              <a:t>特征提取的瓶颈问题</a:t>
            </a:r>
            <a:endParaRPr lang="zh-CN" altLang="en-US" sz="2400" dirty="0">
              <a:solidFill>
                <a:srgbClr val="C00000"/>
              </a:solidFill>
              <a:latin typeface="方正兰亭细黑_GBK" pitchFamily="2" charset="-122"/>
              <a:ea typeface="方正兰亭细黑_GBK" pitchFamily="2" charset="-122"/>
            </a:endParaRPr>
          </a:p>
        </p:txBody>
      </p:sp>
      <p:sp>
        <p:nvSpPr>
          <p:cNvPr id="80" name="TextBox 79"/>
          <p:cNvSpPr txBox="1"/>
          <p:nvPr/>
        </p:nvSpPr>
        <p:spPr>
          <a:xfrm>
            <a:off x="6138950" y="2186145"/>
            <a:ext cx="2031325" cy="461665"/>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应用领域广泛</a:t>
            </a:r>
            <a:endParaRPr lang="zh-CN" altLang="en-US" sz="2400" dirty="0">
              <a:solidFill>
                <a:srgbClr val="C00000"/>
              </a:solidFill>
              <a:latin typeface="方正兰亭细黑_GBK" pitchFamily="2" charset="-122"/>
              <a:ea typeface="方正兰亭细黑_GBK" pitchFamily="2" charset="-122"/>
            </a:endParaRPr>
          </a:p>
        </p:txBody>
      </p:sp>
      <p:sp>
        <p:nvSpPr>
          <p:cNvPr id="82" name="TextBox 81"/>
          <p:cNvSpPr txBox="1"/>
          <p:nvPr/>
        </p:nvSpPr>
        <p:spPr>
          <a:xfrm>
            <a:off x="855988" y="2128779"/>
            <a:ext cx="2143536" cy="830997"/>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代表</a:t>
            </a:r>
            <a:r>
              <a:rPr lang="zh-CN" altLang="en-US" sz="2400" dirty="0" smtClean="0">
                <a:solidFill>
                  <a:srgbClr val="C00000"/>
                </a:solidFill>
                <a:latin typeface="方正兰亭细黑_GBK" pitchFamily="2" charset="-122"/>
                <a:ea typeface="方正兰亭细黑_GBK" pitchFamily="2" charset="-122"/>
              </a:rPr>
              <a:t>算法</a:t>
            </a:r>
            <a:r>
              <a:rPr lang="en-US" altLang="zh-CN" sz="2400" dirty="0" smtClean="0">
                <a:solidFill>
                  <a:srgbClr val="C00000"/>
                </a:solidFill>
                <a:latin typeface="方正兰亭细黑_GBK" pitchFamily="2" charset="-122"/>
                <a:ea typeface="方正兰亭细黑_GBK" pitchFamily="2" charset="-122"/>
              </a:rPr>
              <a:t>CNN</a:t>
            </a:r>
          </a:p>
          <a:p>
            <a:r>
              <a:rPr lang="zh-CN" altLang="en-US" sz="2400" dirty="0" smtClean="0">
                <a:solidFill>
                  <a:srgbClr val="C00000"/>
                </a:solidFill>
                <a:latin typeface="方正兰亭细黑_GBK" pitchFamily="2" charset="-122"/>
                <a:ea typeface="方正兰亭细黑_GBK" pitchFamily="2" charset="-122"/>
              </a:rPr>
              <a:t>成就突出</a:t>
            </a:r>
            <a:endParaRPr lang="zh-CN" altLang="en-US" sz="2400" dirty="0">
              <a:solidFill>
                <a:srgbClr val="C00000"/>
              </a:solidFill>
              <a:latin typeface="方正兰亭细黑_GBK" pitchFamily="2" charset="-122"/>
              <a:ea typeface="方正兰亭细黑_GBK" pitchFamily="2" charset="-122"/>
            </a:endParaRPr>
          </a:p>
        </p:txBody>
      </p:sp>
      <p:sp>
        <p:nvSpPr>
          <p:cNvPr id="83" name="TextBox 82"/>
          <p:cNvSpPr txBox="1"/>
          <p:nvPr/>
        </p:nvSpPr>
        <p:spPr>
          <a:xfrm>
            <a:off x="1498095" y="4425167"/>
            <a:ext cx="5949064" cy="461665"/>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学习</a:t>
            </a:r>
            <a:r>
              <a:rPr lang="zh-CN" altLang="en-US" sz="2400" dirty="0" smtClean="0">
                <a:solidFill>
                  <a:srgbClr val="C00000"/>
                </a:solidFill>
                <a:latin typeface="方正兰亭细黑_GBK" pitchFamily="2" charset="-122"/>
                <a:ea typeface="方正兰亭细黑_GBK" pitchFamily="2" charset="-122"/>
              </a:rPr>
              <a:t>工具众多，</a:t>
            </a:r>
            <a:r>
              <a:rPr lang="en-US" altLang="zh-CN" sz="2400" dirty="0" err="1" smtClean="0">
                <a:solidFill>
                  <a:srgbClr val="C00000"/>
                </a:solidFill>
                <a:latin typeface="方正兰亭细黑_GBK" pitchFamily="2" charset="-122"/>
                <a:ea typeface="方正兰亭细黑_GBK" pitchFamily="2" charset="-122"/>
              </a:rPr>
              <a:t>TensorFlow</a:t>
            </a:r>
            <a:r>
              <a:rPr lang="zh-CN" altLang="en-US" sz="2400" dirty="0" smtClean="0">
                <a:solidFill>
                  <a:srgbClr val="C00000"/>
                </a:solidFill>
                <a:latin typeface="方正兰亭细黑_GBK" pitchFamily="2" charset="-122"/>
                <a:ea typeface="方正兰亭细黑_GBK" pitchFamily="2" charset="-122"/>
              </a:rPr>
              <a:t>活跃度非常高</a:t>
            </a:r>
            <a:endParaRPr lang="zh-CN" altLang="en-US" sz="2400" dirty="0">
              <a:solidFill>
                <a:srgbClr val="C00000"/>
              </a:solidFill>
              <a:latin typeface="方正兰亭细黑_GBK" pitchFamily="2" charset="-122"/>
              <a:ea typeface="方正兰亭细黑_GBK" pitchFamily="2" charset="-122"/>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9"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研究现状</a:t>
            </a:r>
            <a:endParaRPr lang="zh-CN" altLang="en-US" sz="2000" spc="300" dirty="0">
              <a:latin typeface="方正兰亭细黑_GBK" pitchFamily="2" charset="-122"/>
              <a:ea typeface="方正兰亭细黑_GBK" pitchFamily="2" charset="-122"/>
            </a:endParaRPr>
          </a:p>
        </p:txBody>
      </p:sp>
      <p:sp>
        <p:nvSpPr>
          <p:cNvPr id="30" name="TextBox 26"/>
          <p:cNvSpPr txBox="1"/>
          <p:nvPr/>
        </p:nvSpPr>
        <p:spPr>
          <a:xfrm>
            <a:off x="2380409" y="267886"/>
            <a:ext cx="2010487"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RESEARCH STATUS</a:t>
            </a:r>
            <a:endParaRPr lang="zh-CN" altLang="en-US" sz="16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67107984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childTnLst>
                          </p:cTn>
                        </p:par>
                        <p:par>
                          <p:cTn id="16" fill="hold">
                            <p:stCondLst>
                              <p:cond delay="800"/>
                            </p:stCondLst>
                            <p:childTnLst>
                              <p:par>
                                <p:cTn id="17" presetID="53" presetClass="entr" presetSubtype="52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anim calcmode="lin" valueType="num">
                                      <p:cBhvr>
                                        <p:cTn id="22" dur="500" fill="hold"/>
                                        <p:tgtEl>
                                          <p:spTgt spid="54"/>
                                        </p:tgtEl>
                                        <p:attrNameLst>
                                          <p:attrName>ppt_x</p:attrName>
                                        </p:attrNameLst>
                                      </p:cBhvr>
                                      <p:tavLst>
                                        <p:tav tm="0">
                                          <p:val>
                                            <p:fltVal val="0.5"/>
                                          </p:val>
                                        </p:tav>
                                        <p:tav tm="100000">
                                          <p:val>
                                            <p:strVal val="#ppt_x"/>
                                          </p:val>
                                        </p:tav>
                                      </p:tavLst>
                                    </p:anim>
                                    <p:anim calcmode="lin" valueType="num">
                                      <p:cBhvr>
                                        <p:cTn id="23" dur="500" fill="hold"/>
                                        <p:tgtEl>
                                          <p:spTgt spid="54"/>
                                        </p:tgtEl>
                                        <p:attrNameLst>
                                          <p:attrName>ppt_y</p:attrName>
                                        </p:attrNameLst>
                                      </p:cBhvr>
                                      <p:tavLst>
                                        <p:tav tm="0">
                                          <p:val>
                                            <p:fltVal val="0.5"/>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childTnLst>
                                </p:cTn>
                              </p:par>
                            </p:childTnLst>
                          </p:cTn>
                        </p:par>
                        <p:par>
                          <p:cTn id="30" fill="hold">
                            <p:stCondLst>
                              <p:cond delay="1800"/>
                            </p:stCondLst>
                            <p:childTnLst>
                              <p:par>
                                <p:cTn id="31" presetID="53" presetClass="entr" presetSubtype="16" fill="hold" grpId="0" nodeType="afterEffect">
                                  <p:stCondLst>
                                    <p:cond delay="3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500" fill="hold"/>
                                        <p:tgtEl>
                                          <p:spTgt spid="64"/>
                                        </p:tgtEl>
                                        <p:attrNameLst>
                                          <p:attrName>ppt_w</p:attrName>
                                        </p:attrNameLst>
                                      </p:cBhvr>
                                      <p:tavLst>
                                        <p:tav tm="0">
                                          <p:val>
                                            <p:fltVal val="0"/>
                                          </p:val>
                                        </p:tav>
                                        <p:tav tm="100000">
                                          <p:val>
                                            <p:strVal val="#ppt_w"/>
                                          </p:val>
                                        </p:tav>
                                      </p:tavLst>
                                    </p:anim>
                                    <p:anim calcmode="lin" valueType="num">
                                      <p:cBhvr>
                                        <p:cTn id="34" dur="500" fill="hold"/>
                                        <p:tgtEl>
                                          <p:spTgt spid="64"/>
                                        </p:tgtEl>
                                        <p:attrNameLst>
                                          <p:attrName>ppt_h</p:attrName>
                                        </p:attrNameLst>
                                      </p:cBhvr>
                                      <p:tavLst>
                                        <p:tav tm="0">
                                          <p:val>
                                            <p:fltVal val="0"/>
                                          </p:val>
                                        </p:tav>
                                        <p:tav tm="100000">
                                          <p:val>
                                            <p:strVal val="#ppt_h"/>
                                          </p:val>
                                        </p:tav>
                                      </p:tavLst>
                                    </p:anim>
                                    <p:animEffect transition="in" filter="fade">
                                      <p:cBhvr>
                                        <p:cTn id="35" dur="500"/>
                                        <p:tgtEl>
                                          <p:spTgt spid="64"/>
                                        </p:tgtEl>
                                      </p:cBhvr>
                                    </p:animEffect>
                                  </p:childTnLst>
                                </p:cTn>
                              </p:par>
                              <p:par>
                                <p:cTn id="36" presetID="53" presetClass="entr" presetSubtype="16"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30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53" presetClass="entr" presetSubtype="16" fill="hold" grpId="0" nodeType="withEffect">
                                  <p:stCondLst>
                                    <p:cond delay="3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childTnLst>
                          </p:cTn>
                        </p:par>
                        <p:par>
                          <p:cTn id="56" fill="hold">
                            <p:stCondLst>
                              <p:cond delay="2600"/>
                            </p:stCondLst>
                            <p:childTnLst>
                              <p:par>
                                <p:cTn id="57" presetID="12" presetClass="entr" presetSubtype="2"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p:tgtEl>
                                          <p:spTgt spid="79"/>
                                        </p:tgtEl>
                                        <p:attrNameLst>
                                          <p:attrName>ppt_x</p:attrName>
                                        </p:attrNameLst>
                                      </p:cBhvr>
                                      <p:tavLst>
                                        <p:tav tm="0">
                                          <p:val>
                                            <p:strVal val="#ppt_x+#ppt_w*1.125000"/>
                                          </p:val>
                                        </p:tav>
                                        <p:tav tm="100000">
                                          <p:val>
                                            <p:strVal val="#ppt_x"/>
                                          </p:val>
                                        </p:tav>
                                      </p:tavLst>
                                    </p:anim>
                                    <p:animEffect transition="in" filter="wipe(left)">
                                      <p:cBhvr>
                                        <p:cTn id="60" dur="500"/>
                                        <p:tgtEl>
                                          <p:spTgt spid="79"/>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500"/>
                                        <p:tgtEl>
                                          <p:spTgt spid="82"/>
                                        </p:tgtEl>
                                        <p:attrNameLst>
                                          <p:attrName>ppt_x</p:attrName>
                                        </p:attrNameLst>
                                      </p:cBhvr>
                                      <p:tavLst>
                                        <p:tav tm="0">
                                          <p:val>
                                            <p:strVal val="#ppt_x+#ppt_w*1.125000"/>
                                          </p:val>
                                        </p:tav>
                                        <p:tav tm="100000">
                                          <p:val>
                                            <p:strVal val="#ppt_x"/>
                                          </p:val>
                                        </p:tav>
                                      </p:tavLst>
                                    </p:anim>
                                    <p:animEffect transition="in" filter="wipe(left)">
                                      <p:cBhvr>
                                        <p:cTn id="64" dur="500"/>
                                        <p:tgtEl>
                                          <p:spTgt spid="82"/>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500"/>
                                        <p:tgtEl>
                                          <p:spTgt spid="83"/>
                                        </p:tgtEl>
                                        <p:attrNameLst>
                                          <p:attrName>ppt_x</p:attrName>
                                        </p:attrNameLst>
                                      </p:cBhvr>
                                      <p:tavLst>
                                        <p:tav tm="0">
                                          <p:val>
                                            <p:strVal val="#ppt_x+#ppt_w*1.125000"/>
                                          </p:val>
                                        </p:tav>
                                        <p:tav tm="100000">
                                          <p:val>
                                            <p:strVal val="#ppt_x"/>
                                          </p:val>
                                        </p:tav>
                                      </p:tavLst>
                                    </p:anim>
                                    <p:animEffect transition="in" filter="wipe(left)">
                                      <p:cBhvr>
                                        <p:cTn id="68" dur="500"/>
                                        <p:tgtEl>
                                          <p:spTgt spid="8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p:tgtEl>
                                          <p:spTgt spid="80"/>
                                        </p:tgtEl>
                                        <p:attrNameLst>
                                          <p:attrName>ppt_x</p:attrName>
                                        </p:attrNameLst>
                                      </p:cBhvr>
                                      <p:tavLst>
                                        <p:tav tm="0">
                                          <p:val>
                                            <p:strVal val="#ppt_x-#ppt_w*1.125000"/>
                                          </p:val>
                                        </p:tav>
                                        <p:tav tm="100000">
                                          <p:val>
                                            <p:strVal val="#ppt_x"/>
                                          </p:val>
                                        </p:tav>
                                      </p:tavLst>
                                    </p:anim>
                                    <p:animEffect transition="in" filter="wipe(right)">
                                      <p:cBhvr>
                                        <p:cTn id="72" dur="500"/>
                                        <p:tgtEl>
                                          <p:spTgt spid="80"/>
                                        </p:tgtEl>
                                      </p:cBhvr>
                                    </p:animEffect>
                                  </p:childTnLst>
                                </p:cTn>
                              </p:par>
                            </p:childTnLst>
                          </p:cTn>
                        </p:par>
                        <p:par>
                          <p:cTn id="73" fill="hold">
                            <p:stCondLst>
                              <p:cond delay="3100"/>
                            </p:stCondLst>
                            <p:childTnLst>
                              <p:par>
                                <p:cTn id="74" presetID="10" presetClass="entr" presetSubtype="0" fill="hold" grpId="0" nodeType="after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2000"/>
                                        <p:tgtEl>
                                          <p:spTgt spid="84"/>
                                        </p:tgtEl>
                                      </p:cBhvr>
                                    </p:animEffect>
                                  </p:childTnLst>
                                </p:cTn>
                              </p:par>
                            </p:childTnLst>
                          </p:cTn>
                        </p:par>
                        <p:par>
                          <p:cTn id="77" fill="hold">
                            <p:stCondLst>
                              <p:cond delay="5100"/>
                            </p:stCondLst>
                            <p:childTnLst>
                              <p:par>
                                <p:cTn id="78" presetID="12" presetClass="entr" presetSubtype="8"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p:tgtEl>
                                          <p:spTgt spid="29"/>
                                        </p:tgtEl>
                                        <p:attrNameLst>
                                          <p:attrName>ppt_x</p:attrName>
                                        </p:attrNameLst>
                                      </p:cBhvr>
                                      <p:tavLst>
                                        <p:tav tm="0">
                                          <p:val>
                                            <p:strVal val="#ppt_x-#ppt_w*1.125000"/>
                                          </p:val>
                                        </p:tav>
                                        <p:tav tm="100000">
                                          <p:val>
                                            <p:strVal val="#ppt_x"/>
                                          </p:val>
                                        </p:tav>
                                      </p:tavLst>
                                    </p:anim>
                                    <p:animEffect transition="in" filter="wipe(right)">
                                      <p:cBhvr>
                                        <p:cTn id="81" dur="500"/>
                                        <p:tgtEl>
                                          <p:spTgt spid="29"/>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p:tgtEl>
                                          <p:spTgt spid="30"/>
                                        </p:tgtEl>
                                        <p:attrNameLst>
                                          <p:attrName>ppt_x</p:attrName>
                                        </p:attrNameLst>
                                      </p:cBhvr>
                                      <p:tavLst>
                                        <p:tav tm="0">
                                          <p:val>
                                            <p:strVal val="#ppt_x-#ppt_w*1.125000"/>
                                          </p:val>
                                        </p:tav>
                                        <p:tav tm="100000">
                                          <p:val>
                                            <p:strVal val="#ppt_x"/>
                                          </p:val>
                                        </p:tav>
                                      </p:tavLst>
                                    </p:anim>
                                    <p:animEffect transition="in" filter="wipe(right)">
                                      <p:cBhvr>
                                        <p:cTn id="8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3" grpId="0" animBg="1"/>
      <p:bldP spid="59" grpId="0" animBg="1"/>
      <p:bldP spid="64" grpId="0" animBg="1"/>
      <p:bldP spid="65" grpId="0" animBg="1"/>
      <p:bldP spid="77" grpId="0" animBg="1"/>
      <p:bldP spid="78" grpId="0" animBg="1"/>
      <p:bldP spid="79" grpId="0"/>
      <p:bldP spid="80" grpId="0"/>
      <p:bldP spid="82" grpId="0"/>
      <p:bldP spid="83" grpId="0"/>
      <p:bldP spid="84"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内容</a:t>
            </a:r>
          </a:p>
        </p:txBody>
      </p:sp>
      <p:sp>
        <p:nvSpPr>
          <p:cNvPr id="27" name="TextBox 26"/>
          <p:cNvSpPr txBox="1"/>
          <p:nvPr/>
        </p:nvSpPr>
        <p:spPr>
          <a:xfrm>
            <a:off x="2624064" y="267886"/>
            <a:ext cx="152317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THE CONTENT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67"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199718" y="1008435"/>
            <a:ext cx="2339084" cy="830989"/>
          </a:xfrm>
          <a:prstGeom prst="rect">
            <a:avLst/>
          </a:prstGeom>
        </p:spPr>
        <p:txBody>
          <a:bodyPr wrap="none" lIns="91431" tIns="45716" rIns="91431" bIns="45716">
            <a:spAutoFit/>
          </a:bodyPr>
          <a:lstStyle/>
          <a:p>
            <a:r>
              <a:rPr lang="zh-CN" altLang="en-US" sz="2400" b="1" dirty="0" smtClean="0">
                <a:latin typeface="微软雅黑" pitchFamily="34" charset="-122"/>
                <a:ea typeface="微软雅黑" pitchFamily="34" charset="-122"/>
              </a:rPr>
              <a:t>卷积神经网络、</a:t>
            </a:r>
            <a:endParaRPr lang="en-US" altLang="zh-CN" sz="2400" b="1" dirty="0" smtClean="0">
              <a:latin typeface="微软雅黑" pitchFamily="34" charset="-122"/>
              <a:ea typeface="微软雅黑" pitchFamily="34" charset="-122"/>
            </a:endParaRPr>
          </a:p>
          <a:p>
            <a:r>
              <a:rPr lang="en-US" altLang="zh-CN" sz="2400" b="1" dirty="0" err="1" smtClean="0">
                <a:latin typeface="微软雅黑" pitchFamily="34" charset="-122"/>
                <a:ea typeface="微软雅黑" pitchFamily="34" charset="-122"/>
              </a:rPr>
              <a:t>MobileNet</a:t>
            </a:r>
            <a:endParaRPr lang="zh-CN" altLang="en-US" sz="2400" b="1" dirty="0">
              <a:latin typeface="微软雅黑" pitchFamily="34" charset="-122"/>
              <a:ea typeface="微软雅黑" pitchFamily="34" charset="-122"/>
            </a:endParaRPr>
          </a:p>
        </p:txBody>
      </p:sp>
      <p:grpSp>
        <p:nvGrpSpPr>
          <p:cNvPr id="44" name="组合 43"/>
          <p:cNvGrpSpPr>
            <a:grpSpLocks/>
          </p:cNvGrpSpPr>
          <p:nvPr/>
        </p:nvGrpSpPr>
        <p:grpSpPr bwMode="auto">
          <a:xfrm>
            <a:off x="600323" y="1737476"/>
            <a:ext cx="2259643" cy="2259643"/>
            <a:chOff x="1103084" y="2155824"/>
            <a:chExt cx="3176815" cy="3176815"/>
          </a:xfrm>
        </p:grpSpPr>
        <p:sp>
          <p:nvSpPr>
            <p:cNvPr id="45" name="椭圆 44"/>
            <p:cNvSpPr/>
            <p:nvPr/>
          </p:nvSpPr>
          <p:spPr>
            <a:xfrm>
              <a:off x="1103084" y="2155824"/>
              <a:ext cx="3176815" cy="31768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椭圆 45"/>
            <p:cNvSpPr/>
            <p:nvPr/>
          </p:nvSpPr>
          <p:spPr>
            <a:xfrm>
              <a:off x="1281790" y="2334530"/>
              <a:ext cx="2819403" cy="2819403"/>
            </a:xfrm>
            <a:prstGeom prst="ellipse">
              <a:avLst/>
            </a:prstGeom>
            <a:blipFill dpi="0" rotWithShape="1">
              <a:blip r:embed="rId4"/>
              <a:srcRect/>
              <a:stretch>
                <a:fillRect l="-28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47" name="椭圆 46"/>
          <p:cNvSpPr/>
          <p:nvPr/>
        </p:nvSpPr>
        <p:spPr>
          <a:xfrm>
            <a:off x="2339752" y="1275606"/>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131840" y="2236528"/>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49" name="椭圆 48"/>
          <p:cNvSpPr/>
          <p:nvPr/>
        </p:nvSpPr>
        <p:spPr>
          <a:xfrm>
            <a:off x="3110900" y="32189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50" name="椭圆 49"/>
          <p:cNvSpPr/>
          <p:nvPr/>
        </p:nvSpPr>
        <p:spPr>
          <a:xfrm>
            <a:off x="2339752" y="406912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nvGrpSpPr>
          <p:cNvPr id="51" name="组合 50"/>
          <p:cNvGrpSpPr/>
          <p:nvPr/>
        </p:nvGrpSpPr>
        <p:grpSpPr>
          <a:xfrm>
            <a:off x="3989630" y="1064722"/>
            <a:ext cx="858956" cy="858956"/>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8" name="组合 57"/>
          <p:cNvGrpSpPr/>
          <p:nvPr/>
        </p:nvGrpSpPr>
        <p:grpSpPr>
          <a:xfrm>
            <a:off x="4684712" y="1948340"/>
            <a:ext cx="858956" cy="858956"/>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716016" y="2993953"/>
            <a:ext cx="858956" cy="858956"/>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8" name="组合 67"/>
          <p:cNvGrpSpPr/>
          <p:nvPr/>
        </p:nvGrpSpPr>
        <p:grpSpPr>
          <a:xfrm>
            <a:off x="3996846" y="3864636"/>
            <a:ext cx="858956" cy="858956"/>
            <a:chOff x="3996846" y="3864636"/>
            <a:chExt cx="858956" cy="858956"/>
          </a:xfrm>
        </p:grpSpPr>
        <p:grpSp>
          <p:nvGrpSpPr>
            <p:cNvPr id="69" name="组合 6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73" name="矩形 72"/>
          <p:cNvSpPr/>
          <p:nvPr/>
        </p:nvSpPr>
        <p:spPr>
          <a:xfrm>
            <a:off x="5769526" y="1967087"/>
            <a:ext cx="2207637" cy="830989"/>
          </a:xfrm>
          <a:prstGeom prst="rect">
            <a:avLst/>
          </a:prstGeom>
        </p:spPr>
        <p:txBody>
          <a:bodyPr wrap="none" lIns="91431" tIns="45716" rIns="91431" bIns="45716">
            <a:spAutoFit/>
          </a:bodyPr>
          <a:lstStyle/>
          <a:p>
            <a:r>
              <a:rPr lang="en-US" altLang="zh-CN" sz="2400" b="1" dirty="0" err="1" smtClean="0">
                <a:latin typeface="微软雅黑" pitchFamily="34" charset="-122"/>
                <a:ea typeface="微软雅黑" pitchFamily="34" charset="-122"/>
              </a:rPr>
              <a:t>Tensorflow</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TF-Slim</a:t>
            </a:r>
            <a:endParaRPr lang="zh-CN" altLang="en-US" sz="2400" b="1" dirty="0">
              <a:latin typeface="微软雅黑" pitchFamily="34" charset="-122"/>
              <a:ea typeface="微软雅黑" pitchFamily="34" charset="-122"/>
            </a:endParaRPr>
          </a:p>
        </p:txBody>
      </p:sp>
      <p:sp>
        <p:nvSpPr>
          <p:cNvPr id="75" name="矩形 74"/>
          <p:cNvSpPr/>
          <p:nvPr/>
        </p:nvSpPr>
        <p:spPr>
          <a:xfrm>
            <a:off x="5794452" y="2990081"/>
            <a:ext cx="1723531" cy="830989"/>
          </a:xfrm>
          <a:prstGeom prst="rect">
            <a:avLst/>
          </a:prstGeom>
        </p:spPr>
        <p:txBody>
          <a:bodyPr wrap="none" lIns="91431" tIns="45716" rIns="91431" bIns="45716">
            <a:spAutoFit/>
          </a:bodyPr>
          <a:lstStyle/>
          <a:p>
            <a:r>
              <a:rPr lang="zh-CN" altLang="en-US" sz="2400" b="1" dirty="0">
                <a:latin typeface="微软雅黑" pitchFamily="34" charset="-122"/>
                <a:ea typeface="微软雅黑" pitchFamily="34" charset="-122"/>
              </a:rPr>
              <a:t>迁移</a:t>
            </a:r>
            <a:r>
              <a:rPr lang="zh-CN" altLang="en-US" sz="2400" b="1" dirty="0" smtClean="0">
                <a:latin typeface="微软雅黑" pitchFamily="34" charset="-122"/>
                <a:ea typeface="微软雅黑" pitchFamily="34" charset="-122"/>
              </a:rPr>
              <a:t>学习、</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模型对比</a:t>
            </a:r>
            <a:endParaRPr lang="zh-CN" altLang="en-US" sz="2400" b="1" dirty="0">
              <a:latin typeface="微软雅黑" pitchFamily="34" charset="-122"/>
              <a:ea typeface="微软雅黑" pitchFamily="34" charset="-122"/>
            </a:endParaRPr>
          </a:p>
        </p:txBody>
      </p:sp>
      <p:sp>
        <p:nvSpPr>
          <p:cNvPr id="84" name="矩形 83"/>
          <p:cNvSpPr/>
          <p:nvPr/>
        </p:nvSpPr>
        <p:spPr>
          <a:xfrm>
            <a:off x="5264466" y="4109608"/>
            <a:ext cx="2515542" cy="830989"/>
          </a:xfrm>
          <a:prstGeom prst="rect">
            <a:avLst/>
          </a:prstGeom>
        </p:spPr>
        <p:txBody>
          <a:bodyPr wrap="none" lIns="91431" tIns="45716" rIns="91431" bIns="45716">
            <a:spAutoFit/>
          </a:bodyPr>
          <a:lstStyle/>
          <a:p>
            <a:r>
              <a:rPr lang="en-US" altLang="zh-CN" sz="2400" b="1" dirty="0" smtClean="0">
                <a:latin typeface="微软雅黑" pitchFamily="34" charset="-122"/>
                <a:ea typeface="微软雅黑" pitchFamily="34" charset="-122"/>
              </a:rPr>
              <a:t>Android studio</a:t>
            </a:r>
          </a:p>
          <a:p>
            <a:r>
              <a:rPr lang="zh-CN" altLang="en-US" sz="2400" b="1" dirty="0" smtClean="0">
                <a:latin typeface="微软雅黑" pitchFamily="34" charset="-122"/>
                <a:ea typeface="微软雅黑" pitchFamily="34" charset="-122"/>
              </a:rPr>
              <a:t>移动</a:t>
            </a:r>
            <a:r>
              <a:rPr lang="zh-CN" altLang="en-US" sz="2400" b="1" dirty="0" smtClean="0">
                <a:latin typeface="微软雅黑" pitchFamily="34" charset="-122"/>
                <a:ea typeface="微软雅黑" pitchFamily="34" charset="-122"/>
              </a:rPr>
              <a:t>端系统搭建</a:t>
            </a:r>
            <a:endParaRPr lang="zh-CN" altLang="en-US" sz="24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686431970"/>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14:presetBounceEnd="40000">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14:bounceEnd="40000">
                                          <p:cBhvr additive="base">
                                            <p:cTn id="48"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53" presetClass="entr" presetSubtype="16" fill="hold" grpId="0" nodeType="withEffect">
                                      <p:stCondLst>
                                        <p:cond delay="75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par>
                              <p:cTn id="59" fill="hold">
                                <p:stCondLst>
                                  <p:cond delay="46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5100"/>
                                </p:stCondLst>
                                <p:childTnLst>
                                  <p:par>
                                    <p:cTn id="64" presetID="2" presetClass="entr" presetSubtype="2" fill="hold" nodeType="afterEffect" p14:presetBounceEnd="40000">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14:bounceEnd="40000">
                                          <p:cBhvr additive="base">
                                            <p:cTn id="66" dur="5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67" dur="500" fill="hold"/>
                                            <p:tgtEl>
                                              <p:spTgt spid="58"/>
                                            </p:tgtEl>
                                            <p:attrNameLst>
                                              <p:attrName>ppt_y</p:attrName>
                                            </p:attrNameLst>
                                          </p:cBhvr>
                                          <p:tavLst>
                                            <p:tav tm="0">
                                              <p:val>
                                                <p:strVal val="#ppt_y"/>
                                              </p:val>
                                            </p:tav>
                                            <p:tav tm="100000">
                                              <p:val>
                                                <p:strVal val="#ppt_y"/>
                                              </p:val>
                                            </p:tav>
                                          </p:tavLst>
                                        </p:anim>
                                      </p:childTnLst>
                                    </p:cTn>
                                  </p:par>
                                </p:childTnLst>
                              </p:cTn>
                            </p:par>
                            <p:par>
                              <p:cTn id="68" fill="hold">
                                <p:stCondLst>
                                  <p:cond delay="5600"/>
                                </p:stCondLst>
                                <p:childTnLst>
                                  <p:par>
                                    <p:cTn id="69" presetID="2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par>
                                    <p:cTn id="72" presetID="53" presetClass="entr" presetSubtype="16" fill="hold" grpId="0" nodeType="withEffect">
                                      <p:stCondLst>
                                        <p:cond delay="75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childTnLst>
                              </p:cTn>
                            </p:par>
                            <p:par>
                              <p:cTn id="77" fill="hold">
                                <p:stCondLst>
                                  <p:cond delay="6850"/>
                                </p:stCondLst>
                                <p:childTnLst>
                                  <p:par>
                                    <p:cTn id="78" presetID="22" presetClass="entr" presetSubtype="8"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7350"/>
                                </p:stCondLst>
                                <p:childTnLst>
                                  <p:par>
                                    <p:cTn id="82" presetID="2" presetClass="entr" presetSubtype="2" fill="hold" nodeType="afterEffect" p14:presetBounceEnd="40000">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14:bounceEnd="40000">
                                          <p:cBhvr additive="base">
                                            <p:cTn id="84" dur="5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85" dur="500" fill="hold"/>
                                            <p:tgtEl>
                                              <p:spTgt spid="63"/>
                                            </p:tgtEl>
                                            <p:attrNameLst>
                                              <p:attrName>ppt_y</p:attrName>
                                            </p:attrNameLst>
                                          </p:cBhvr>
                                          <p:tavLst>
                                            <p:tav tm="0">
                                              <p:val>
                                                <p:strVal val="#ppt_y"/>
                                              </p:val>
                                            </p:tav>
                                            <p:tav tm="100000">
                                              <p:val>
                                                <p:strVal val="#ppt_y"/>
                                              </p:val>
                                            </p:tav>
                                          </p:tavLst>
                                        </p:anim>
                                      </p:childTnLst>
                                    </p:cTn>
                                  </p:par>
                                </p:childTnLst>
                              </p:cTn>
                            </p:par>
                            <p:par>
                              <p:cTn id="86" fill="hold">
                                <p:stCondLst>
                                  <p:cond delay="785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childTnLst>
                              </p:cTn>
                            </p:par>
                            <p:par>
                              <p:cTn id="95" fill="hold">
                                <p:stCondLst>
                                  <p:cond delay="91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par>
                              <p:cTn id="99" fill="hold">
                                <p:stCondLst>
                                  <p:cond delay="9600"/>
                                </p:stCondLst>
                                <p:childTnLst>
                                  <p:par>
                                    <p:cTn id="100" presetID="2" presetClass="entr" presetSubtype="2" fill="hold" nodeType="afterEffect" p14:presetBounceEnd="40000">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14:bounceEnd="40000">
                                          <p:cBhvr additive="base">
                                            <p:cTn id="102" dur="50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103" dur="500" fill="hold"/>
                                            <p:tgtEl>
                                              <p:spTgt spid="68"/>
                                            </p:tgtEl>
                                            <p:attrNameLst>
                                              <p:attrName>ppt_y</p:attrName>
                                            </p:attrNameLst>
                                          </p:cBhvr>
                                          <p:tavLst>
                                            <p:tav tm="0">
                                              <p:val>
                                                <p:strVal val="#ppt_y"/>
                                              </p:val>
                                            </p:tav>
                                            <p:tav tm="100000">
                                              <p:val>
                                                <p:strVal val="#ppt_y"/>
                                              </p:val>
                                            </p:tav>
                                          </p:tavLst>
                                        </p:anim>
                                      </p:childTnLst>
                                    </p:cTn>
                                  </p:par>
                                </p:childTnLst>
                              </p:cTn>
                            </p:par>
                            <p:par>
                              <p:cTn id="104" fill="hold">
                                <p:stCondLst>
                                  <p:cond delay="10100"/>
                                </p:stCondLst>
                                <p:childTnLst>
                                  <p:par>
                                    <p:cTn id="105" presetID="22" presetClass="entr" presetSubtype="8" fill="hold" grpId="0" nodeType="after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left)">
                                          <p:cBhvr>
                                            <p:cTn id="107" dur="500"/>
                                            <p:tgtEl>
                                              <p:spTgt spid="84"/>
                                            </p:tgtEl>
                                          </p:cBhvr>
                                        </p:animEffect>
                                      </p:childTnLst>
                                    </p:cTn>
                                  </p:par>
                                </p:childTnLst>
                              </p:cTn>
                            </p:par>
                            <p:par>
                              <p:cTn id="108" fill="hold">
                                <p:stCondLst>
                                  <p:cond delay="10600"/>
                                </p:stCondLst>
                                <p:childTnLst>
                                  <p:par>
                                    <p:cTn id="109" presetID="10" presetClass="entr" presetSubtype="0" fill="hold" grpId="0" nodeType="after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7" grpId="0" animBg="1"/>
          <p:bldP spid="48" grpId="0" animBg="1"/>
          <p:bldP spid="49" grpId="0" animBg="1"/>
          <p:bldP spid="50" grpId="0" animBg="1"/>
          <p:bldP spid="73" grpId="0"/>
          <p:bldP spid="75" grpId="0"/>
          <p:bldP spid="8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53" presetClass="entr" presetSubtype="16" fill="hold" grpId="0" nodeType="withEffect">
                                      <p:stCondLst>
                                        <p:cond delay="75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par>
                              <p:cTn id="59" fill="hold">
                                <p:stCondLst>
                                  <p:cond delay="46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5100"/>
                                </p:stCondLst>
                                <p:childTnLst>
                                  <p:par>
                                    <p:cTn id="64" presetID="2" presetClass="entr" presetSubtype="2" fill="hold"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1+#ppt_w/2"/>
                                              </p:val>
                                            </p:tav>
                                            <p:tav tm="100000">
                                              <p:val>
                                                <p:strVal val="#ppt_x"/>
                                              </p:val>
                                            </p:tav>
                                          </p:tavLst>
                                        </p:anim>
                                        <p:anim calcmode="lin" valueType="num">
                                          <p:cBhvr additive="base">
                                            <p:cTn id="67" dur="500" fill="hold"/>
                                            <p:tgtEl>
                                              <p:spTgt spid="58"/>
                                            </p:tgtEl>
                                            <p:attrNameLst>
                                              <p:attrName>ppt_y</p:attrName>
                                            </p:attrNameLst>
                                          </p:cBhvr>
                                          <p:tavLst>
                                            <p:tav tm="0">
                                              <p:val>
                                                <p:strVal val="#ppt_y"/>
                                              </p:val>
                                            </p:tav>
                                            <p:tav tm="100000">
                                              <p:val>
                                                <p:strVal val="#ppt_y"/>
                                              </p:val>
                                            </p:tav>
                                          </p:tavLst>
                                        </p:anim>
                                      </p:childTnLst>
                                    </p:cTn>
                                  </p:par>
                                </p:childTnLst>
                              </p:cTn>
                            </p:par>
                            <p:par>
                              <p:cTn id="68" fill="hold">
                                <p:stCondLst>
                                  <p:cond delay="5600"/>
                                </p:stCondLst>
                                <p:childTnLst>
                                  <p:par>
                                    <p:cTn id="69" presetID="2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par>
                                    <p:cTn id="72" presetID="53" presetClass="entr" presetSubtype="16" fill="hold" grpId="0" nodeType="withEffect">
                                      <p:stCondLst>
                                        <p:cond delay="75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childTnLst>
                              </p:cTn>
                            </p:par>
                            <p:par>
                              <p:cTn id="77" fill="hold">
                                <p:stCondLst>
                                  <p:cond delay="6850"/>
                                </p:stCondLst>
                                <p:childTnLst>
                                  <p:par>
                                    <p:cTn id="78" presetID="22" presetClass="entr" presetSubtype="8"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7350"/>
                                </p:stCondLst>
                                <p:childTnLst>
                                  <p:par>
                                    <p:cTn id="82" presetID="2" presetClass="entr" presetSubtype="2"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cBhvr additive="base">
                                            <p:cTn id="84" dur="500" fill="hold"/>
                                            <p:tgtEl>
                                              <p:spTgt spid="63"/>
                                            </p:tgtEl>
                                            <p:attrNameLst>
                                              <p:attrName>ppt_x</p:attrName>
                                            </p:attrNameLst>
                                          </p:cBhvr>
                                          <p:tavLst>
                                            <p:tav tm="0">
                                              <p:val>
                                                <p:strVal val="1+#ppt_w/2"/>
                                              </p:val>
                                            </p:tav>
                                            <p:tav tm="100000">
                                              <p:val>
                                                <p:strVal val="#ppt_x"/>
                                              </p:val>
                                            </p:tav>
                                          </p:tavLst>
                                        </p:anim>
                                        <p:anim calcmode="lin" valueType="num">
                                          <p:cBhvr additive="base">
                                            <p:cTn id="85" dur="500" fill="hold"/>
                                            <p:tgtEl>
                                              <p:spTgt spid="63"/>
                                            </p:tgtEl>
                                            <p:attrNameLst>
                                              <p:attrName>ppt_y</p:attrName>
                                            </p:attrNameLst>
                                          </p:cBhvr>
                                          <p:tavLst>
                                            <p:tav tm="0">
                                              <p:val>
                                                <p:strVal val="#ppt_y"/>
                                              </p:val>
                                            </p:tav>
                                            <p:tav tm="100000">
                                              <p:val>
                                                <p:strVal val="#ppt_y"/>
                                              </p:val>
                                            </p:tav>
                                          </p:tavLst>
                                        </p:anim>
                                      </p:childTnLst>
                                    </p:cTn>
                                  </p:par>
                                </p:childTnLst>
                              </p:cTn>
                            </p:par>
                            <p:par>
                              <p:cTn id="86" fill="hold">
                                <p:stCondLst>
                                  <p:cond delay="785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childTnLst>
                              </p:cTn>
                            </p:par>
                            <p:par>
                              <p:cTn id="95" fill="hold">
                                <p:stCondLst>
                                  <p:cond delay="91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par>
                              <p:cTn id="99" fill="hold">
                                <p:stCondLst>
                                  <p:cond delay="9600"/>
                                </p:stCondLst>
                                <p:childTnLst>
                                  <p:par>
                                    <p:cTn id="100" presetID="2" presetClass="entr" presetSubtype="2" fill="hold" nodeType="afterEffect">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cBhvr additive="base">
                                            <p:cTn id="102" dur="500" fill="hold"/>
                                            <p:tgtEl>
                                              <p:spTgt spid="68"/>
                                            </p:tgtEl>
                                            <p:attrNameLst>
                                              <p:attrName>ppt_x</p:attrName>
                                            </p:attrNameLst>
                                          </p:cBhvr>
                                          <p:tavLst>
                                            <p:tav tm="0">
                                              <p:val>
                                                <p:strVal val="1+#ppt_w/2"/>
                                              </p:val>
                                            </p:tav>
                                            <p:tav tm="100000">
                                              <p:val>
                                                <p:strVal val="#ppt_x"/>
                                              </p:val>
                                            </p:tav>
                                          </p:tavLst>
                                        </p:anim>
                                        <p:anim calcmode="lin" valueType="num">
                                          <p:cBhvr additive="base">
                                            <p:cTn id="103" dur="500" fill="hold"/>
                                            <p:tgtEl>
                                              <p:spTgt spid="68"/>
                                            </p:tgtEl>
                                            <p:attrNameLst>
                                              <p:attrName>ppt_y</p:attrName>
                                            </p:attrNameLst>
                                          </p:cBhvr>
                                          <p:tavLst>
                                            <p:tav tm="0">
                                              <p:val>
                                                <p:strVal val="#ppt_y"/>
                                              </p:val>
                                            </p:tav>
                                            <p:tav tm="100000">
                                              <p:val>
                                                <p:strVal val="#ppt_y"/>
                                              </p:val>
                                            </p:tav>
                                          </p:tavLst>
                                        </p:anim>
                                      </p:childTnLst>
                                    </p:cTn>
                                  </p:par>
                                </p:childTnLst>
                              </p:cTn>
                            </p:par>
                            <p:par>
                              <p:cTn id="104" fill="hold">
                                <p:stCondLst>
                                  <p:cond delay="10100"/>
                                </p:stCondLst>
                                <p:childTnLst>
                                  <p:par>
                                    <p:cTn id="105" presetID="22" presetClass="entr" presetSubtype="8" fill="hold" grpId="0" nodeType="after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left)">
                                          <p:cBhvr>
                                            <p:cTn id="107" dur="500"/>
                                            <p:tgtEl>
                                              <p:spTgt spid="84"/>
                                            </p:tgtEl>
                                          </p:cBhvr>
                                        </p:animEffect>
                                      </p:childTnLst>
                                    </p:cTn>
                                  </p:par>
                                </p:childTnLst>
                              </p:cTn>
                            </p:par>
                            <p:par>
                              <p:cTn id="108" fill="hold">
                                <p:stCondLst>
                                  <p:cond delay="10600"/>
                                </p:stCondLst>
                                <p:childTnLst>
                                  <p:par>
                                    <p:cTn id="109" presetID="10" presetClass="entr" presetSubtype="0" fill="hold" grpId="0" nodeType="after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7" grpId="0" animBg="1"/>
          <p:bldP spid="48" grpId="0" animBg="1"/>
          <p:bldP spid="49" grpId="0" animBg="1"/>
          <p:bldP spid="50" grpId="0" animBg="1"/>
          <p:bldP spid="73" grpId="0"/>
          <p:bldP spid="75" grpId="0"/>
          <p:bldP spid="8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242922" cy="707886"/>
          </a:xfrm>
          <a:prstGeom prst="rect">
            <a:avLst/>
          </a:prstGeom>
          <a:noFill/>
        </p:spPr>
        <p:txBody>
          <a:bodyPr wrap="none" rtlCol="0">
            <a:spAutoFit/>
          </a:bodyPr>
          <a:lstStyle/>
          <a:p>
            <a:r>
              <a:rPr lang="zh-CN" altLang="en-US" sz="4000" b="1" dirty="0" smtClean="0">
                <a:latin typeface="微软雅黑" panose="020B0503020204020204" pitchFamily="34" charset="-122"/>
                <a:ea typeface="微软雅黑" panose="020B0503020204020204" pitchFamily="34" charset="-122"/>
              </a:rPr>
              <a:t>理论</a:t>
            </a:r>
            <a:r>
              <a:rPr lang="zh-CN" altLang="en-US" sz="4000" b="1" dirty="0">
                <a:latin typeface="微软雅黑" panose="020B0503020204020204" pitchFamily="34" charset="-122"/>
                <a:ea typeface="微软雅黑" panose="020B0503020204020204" pitchFamily="34" charset="-122"/>
              </a:rPr>
              <a:t>基础</a:t>
            </a:r>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第二部分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51737" y="3238603"/>
            <a:ext cx="1415772" cy="461665"/>
          </a:xfrm>
          <a:prstGeom prst="rect">
            <a:avLst/>
          </a:prstGeom>
          <a:noFill/>
        </p:spPr>
        <p:txBody>
          <a:bodyPr wrap="none" rtlCol="0">
            <a:spAutoFit/>
          </a:bodyPr>
          <a:lstStyle/>
          <a:p>
            <a:r>
              <a:rPr lang="zh-CN" altLang="en-US" sz="2400" dirty="0" smtClean="0">
                <a:latin typeface="方正兰亭细黑_GBK" pitchFamily="2" charset="-122"/>
                <a:ea typeface="方正兰亭细黑_GBK" pitchFamily="2" charset="-122"/>
              </a:rPr>
              <a:t>卷积池化</a:t>
            </a:r>
            <a:endParaRPr lang="zh-CN" altLang="en-US" sz="2400" dirty="0">
              <a:latin typeface="方正兰亭细黑_GBK" pitchFamily="2" charset="-122"/>
              <a:ea typeface="方正兰亭细黑_GBK" pitchFamily="2" charset="-122"/>
            </a:endParaRPr>
          </a:p>
        </p:txBody>
      </p:sp>
      <p:sp>
        <p:nvSpPr>
          <p:cNvPr id="19" name="TextBox 18"/>
          <p:cNvSpPr txBox="1"/>
          <p:nvPr/>
        </p:nvSpPr>
        <p:spPr>
          <a:xfrm>
            <a:off x="4434278" y="2802322"/>
            <a:ext cx="1415772" cy="461665"/>
          </a:xfrm>
          <a:prstGeom prst="rect">
            <a:avLst/>
          </a:prstGeom>
          <a:noFill/>
        </p:spPr>
        <p:txBody>
          <a:bodyPr wrap="none" rtlCol="0">
            <a:spAutoFit/>
          </a:bodyPr>
          <a:lstStyle/>
          <a:p>
            <a:r>
              <a:rPr lang="zh-CN" altLang="en-US" sz="2400" dirty="0" smtClean="0">
                <a:latin typeface="方正兰亭细黑_GBK" pitchFamily="2" charset="-122"/>
                <a:ea typeface="方正兰亭细黑_GBK" pitchFamily="2" charset="-122"/>
              </a:rPr>
              <a:t>模型训练</a:t>
            </a:r>
            <a:endParaRPr lang="zh-CN" altLang="en-US" sz="2400" dirty="0">
              <a:latin typeface="方正兰亭细黑_GBK" pitchFamily="2" charset="-122"/>
              <a:ea typeface="方正兰亭细黑_GBK" pitchFamily="2" charset="-122"/>
            </a:endParaRPr>
          </a:p>
        </p:txBody>
      </p:sp>
      <p:sp>
        <p:nvSpPr>
          <p:cNvPr id="20" name="TextBox 19"/>
          <p:cNvSpPr txBox="1"/>
          <p:nvPr/>
        </p:nvSpPr>
        <p:spPr>
          <a:xfrm>
            <a:off x="5987939" y="3207023"/>
            <a:ext cx="3142207" cy="461665"/>
          </a:xfrm>
          <a:prstGeom prst="rect">
            <a:avLst/>
          </a:prstGeom>
          <a:noFill/>
        </p:spPr>
        <p:txBody>
          <a:bodyPr wrap="none" rtlCol="0">
            <a:spAutoFit/>
          </a:bodyPr>
          <a:lstStyle/>
          <a:p>
            <a:r>
              <a:rPr lang="en-US" altLang="zh-CN" sz="2400" dirty="0" smtClean="0">
                <a:solidFill>
                  <a:srgbClr val="C00000"/>
                </a:solidFill>
                <a:latin typeface="Kozuka Gothic Pro R" pitchFamily="34" charset="-128"/>
                <a:ea typeface="Kozuka Gothic Pro R" pitchFamily="34" charset="-128"/>
              </a:rPr>
              <a:t>CONVOLUTION POOL</a:t>
            </a:r>
            <a:endParaRPr lang="zh-CN" altLang="en-US" sz="24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970480" y="2762513"/>
            <a:ext cx="2109873" cy="461665"/>
          </a:xfrm>
          <a:prstGeom prst="rect">
            <a:avLst/>
          </a:prstGeom>
          <a:noFill/>
        </p:spPr>
        <p:txBody>
          <a:bodyPr wrap="none" rtlCol="0">
            <a:spAutoFit/>
          </a:bodyPr>
          <a:lstStyle/>
          <a:p>
            <a:r>
              <a:rPr lang="en-US" altLang="zh-CN" sz="2400" dirty="0" smtClean="0">
                <a:solidFill>
                  <a:srgbClr val="C00000"/>
                </a:solidFill>
                <a:latin typeface="Kozuka Gothic Pro R" pitchFamily="34" charset="-128"/>
                <a:ea typeface="Kozuka Gothic Pro R" pitchFamily="34" charset="-128"/>
              </a:rPr>
              <a:t>MODEL TRAIN</a:t>
            </a:r>
            <a:endParaRPr lang="zh-CN" altLang="en-US" sz="2400" dirty="0">
              <a:solidFill>
                <a:srgbClr val="C00000"/>
              </a:solidFill>
              <a:latin typeface="Kozuka Gothic Pro R" pitchFamily="34" charset="-128"/>
              <a:ea typeface="Kozuka Gothic Pro R" pitchFamily="34" charset="-128"/>
            </a:endParaRPr>
          </a:p>
        </p:txBody>
      </p:sp>
      <p:sp>
        <p:nvSpPr>
          <p:cNvPr id="22" name="椭圆 21"/>
          <p:cNvSpPr/>
          <p:nvPr/>
        </p:nvSpPr>
        <p:spPr>
          <a:xfrm>
            <a:off x="4116820" y="33244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16820" y="29149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7"/>
          <p:cNvSpPr txBox="1"/>
          <p:nvPr/>
        </p:nvSpPr>
        <p:spPr>
          <a:xfrm>
            <a:off x="4451737" y="3620152"/>
            <a:ext cx="1689886" cy="461665"/>
          </a:xfrm>
          <a:prstGeom prst="rect">
            <a:avLst/>
          </a:prstGeom>
          <a:noFill/>
        </p:spPr>
        <p:txBody>
          <a:bodyPr wrap="none" rtlCol="0">
            <a:spAutoFit/>
          </a:bodyPr>
          <a:lstStyle/>
          <a:p>
            <a:r>
              <a:rPr lang="en-US" altLang="zh-CN" sz="2400" dirty="0" err="1" smtClean="0">
                <a:latin typeface="方正兰亭细黑_GBK" pitchFamily="2" charset="-122"/>
                <a:ea typeface="方正兰亭细黑_GBK" pitchFamily="2" charset="-122"/>
              </a:rPr>
              <a:t>MobileNet</a:t>
            </a:r>
            <a:endParaRPr lang="zh-CN" altLang="en-US" sz="2400" dirty="0">
              <a:latin typeface="方正兰亭细黑_GBK" pitchFamily="2" charset="-122"/>
              <a:ea typeface="方正兰亭细黑_GBK" pitchFamily="2" charset="-122"/>
            </a:endParaRPr>
          </a:p>
        </p:txBody>
      </p:sp>
      <p:sp>
        <p:nvSpPr>
          <p:cNvPr id="24" name="椭圆 23"/>
          <p:cNvSpPr/>
          <p:nvPr/>
        </p:nvSpPr>
        <p:spPr>
          <a:xfrm>
            <a:off x="4142140" y="37247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9"/>
          <p:cNvSpPr txBox="1"/>
          <p:nvPr/>
        </p:nvSpPr>
        <p:spPr>
          <a:xfrm>
            <a:off x="6015941" y="3541316"/>
            <a:ext cx="1678665" cy="523220"/>
          </a:xfrm>
          <a:prstGeom prst="rect">
            <a:avLst/>
          </a:prstGeom>
          <a:noFill/>
        </p:spPr>
        <p:txBody>
          <a:bodyPr wrap="none" rtlCol="0">
            <a:spAutoFit/>
          </a:bodyPr>
          <a:lstStyle/>
          <a:p>
            <a:r>
              <a:rPr lang="en-US" altLang="zh-CN" sz="2800" dirty="0" err="1" smtClean="0">
                <a:solidFill>
                  <a:srgbClr val="C00000"/>
                </a:solidFill>
                <a:latin typeface="Kozuka Gothic Pro R" pitchFamily="34" charset="-128"/>
                <a:ea typeface="Kozuka Gothic Pro R" pitchFamily="34" charset="-128"/>
              </a:rPr>
              <a:t>MobileNet</a:t>
            </a:r>
            <a:endParaRPr lang="zh-CN" altLang="en-US" sz="2800" dirty="0">
              <a:solidFill>
                <a:srgbClr val="C00000"/>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29230231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p:tgtEl>
                                          <p:spTgt spid="24"/>
                                        </p:tgtEl>
                                        <p:attrNameLst>
                                          <p:attrName>ppt_x</p:attrName>
                                        </p:attrNameLst>
                                      </p:cBhvr>
                                      <p:tavLst>
                                        <p:tav tm="0">
                                          <p:val>
                                            <p:strVal val="#ppt_x-#ppt_w*1.125000"/>
                                          </p:val>
                                        </p:tav>
                                        <p:tav tm="100000">
                                          <p:val>
                                            <p:strVal val="#ppt_x"/>
                                          </p:val>
                                        </p:tav>
                                      </p:tavLst>
                                    </p:anim>
                                    <p:animEffect transition="in" filter="wipe(right)">
                                      <p:cBhvr>
                                        <p:cTn id="55" dur="500"/>
                                        <p:tgtEl>
                                          <p:spTgt spid="24"/>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p:tgtEl>
                                          <p:spTgt spid="25"/>
                                        </p:tgtEl>
                                        <p:attrNameLst>
                                          <p:attrName>ppt_x</p:attrName>
                                        </p:attrNameLst>
                                      </p:cBhvr>
                                      <p:tavLst>
                                        <p:tav tm="0">
                                          <p:val>
                                            <p:strVal val="#ppt_x-#ppt_w*1.125000"/>
                                          </p:val>
                                        </p:tav>
                                        <p:tav tm="100000">
                                          <p:val>
                                            <p:strVal val="#ppt_x"/>
                                          </p:val>
                                        </p:tav>
                                      </p:tavLst>
                                    </p:anim>
                                    <p:animEffect transition="in" filter="wipe(righ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P spid="14" grpId="0"/>
      <p:bldP spid="24"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29.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30.xml><?xml version="1.0" encoding="utf-8"?>
<p:tagLst xmlns:a="http://schemas.openxmlformats.org/drawingml/2006/main" xmlns:r="http://schemas.openxmlformats.org/officeDocument/2006/relationships" xmlns:p="http://schemas.openxmlformats.org/presentationml/2006/main">
  <p:tag name="SELECTED" val="True"/>
</p:tagLst>
</file>

<file path=ppt/tags/tag31.xml><?xml version="1.0" encoding="utf-8"?>
<p:tagLst xmlns:a="http://schemas.openxmlformats.org/drawingml/2006/main" xmlns:r="http://schemas.openxmlformats.org/officeDocument/2006/relationships" xmlns:p="http://schemas.openxmlformats.org/presentationml/2006/main">
  <p:tag name="SELECTED" val="True"/>
</p:tagLst>
</file>

<file path=ppt/tags/tag32.xml><?xml version="1.0" encoding="utf-8"?>
<p:tagLst xmlns:a="http://schemas.openxmlformats.org/drawingml/2006/main" xmlns:r="http://schemas.openxmlformats.org/officeDocument/2006/relationships" xmlns:p="http://schemas.openxmlformats.org/presentationml/2006/main">
  <p:tag name="SELECTED" val="True"/>
</p:tagLst>
</file>

<file path=ppt/tags/tag33.xml><?xml version="1.0" encoding="utf-8"?>
<p:tagLst xmlns:a="http://schemas.openxmlformats.org/drawingml/2006/main" xmlns:r="http://schemas.openxmlformats.org/officeDocument/2006/relationships" xmlns:p="http://schemas.openxmlformats.org/presentationml/2006/main">
  <p:tag name="SELECTED" val="True"/>
</p:tagLst>
</file>

<file path=ppt/tags/tag34.xml><?xml version="1.0" encoding="utf-8"?>
<p:tagLst xmlns:a="http://schemas.openxmlformats.org/drawingml/2006/main" xmlns:r="http://schemas.openxmlformats.org/officeDocument/2006/relationships" xmlns:p="http://schemas.openxmlformats.org/presentationml/2006/main">
  <p:tag name="SELECTED" val="True"/>
</p:tagLst>
</file>

<file path=ppt/tags/tag35.xml><?xml version="1.0" encoding="utf-8"?>
<p:tagLst xmlns:a="http://schemas.openxmlformats.org/drawingml/2006/main" xmlns:r="http://schemas.openxmlformats.org/officeDocument/2006/relationships" xmlns:p="http://schemas.openxmlformats.org/presentationml/2006/main">
  <p:tag name="SELECTED" val="True"/>
</p:tagLst>
</file>

<file path=ppt/tags/tag36.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1197</TotalTime>
  <Words>2970</Words>
  <Application>Microsoft Office PowerPoint</Application>
  <PresentationFormat>全屏显示(16:9)</PresentationFormat>
  <Paragraphs>1205</Paragraphs>
  <Slides>46</Slides>
  <Notes>46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等线 Light</vt:lpstr>
      <vt:lpstr>Watford DB</vt:lpstr>
      <vt:lpstr>Kozuka Gothic Pro R</vt:lpstr>
      <vt:lpstr>方正兰亭细黑_GBK</vt:lpstr>
      <vt:lpstr>造字工房俊雅锐宋体验版常规体</vt:lpstr>
      <vt:lpstr>方正兰亭细黑_GBK_M</vt:lpstr>
      <vt:lpstr>宋体</vt:lpstr>
      <vt:lpstr>Times New Roman</vt:lpstr>
      <vt:lpstr>微软雅黑</vt:lpstr>
      <vt:lpstr>Cambria Math</vt:lpstr>
      <vt:lpstr>Calibri</vt:lpstr>
      <vt:lpstr>Arial</vt:lpstr>
      <vt:lpstr>造字工房劲黑（非商用）常规体</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张雪冰</cp:lastModifiedBy>
  <cp:revision>109</cp:revision>
  <dcterms:created xsi:type="dcterms:W3CDTF">2015-01-23T04:02:45Z</dcterms:created>
  <dcterms:modified xsi:type="dcterms:W3CDTF">2019-05-31T08:13:42Z</dcterms:modified>
</cp:coreProperties>
</file>